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4" r:id="rId2"/>
    <p:sldId id="265" r:id="rId3"/>
    <p:sldId id="323" r:id="rId4"/>
    <p:sldId id="258" r:id="rId5"/>
    <p:sldId id="308" r:id="rId6"/>
    <p:sldId id="307" r:id="rId7"/>
    <p:sldId id="312" r:id="rId8"/>
    <p:sldId id="306" r:id="rId9"/>
    <p:sldId id="310" r:id="rId10"/>
    <p:sldId id="319" r:id="rId11"/>
    <p:sldId id="320" r:id="rId12"/>
    <p:sldId id="321" r:id="rId13"/>
    <p:sldId id="309" r:id="rId14"/>
    <p:sldId id="316" r:id="rId15"/>
    <p:sldId id="311" r:id="rId16"/>
    <p:sldId id="300" r:id="rId17"/>
    <p:sldId id="313" r:id="rId18"/>
    <p:sldId id="314" r:id="rId19"/>
    <p:sldId id="325" r:id="rId20"/>
    <p:sldId id="315" r:id="rId21"/>
    <p:sldId id="279" r:id="rId22"/>
    <p:sldId id="30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273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149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3" Type="http://schemas.openxmlformats.org/officeDocument/2006/relationships/hyperlink" Target="http://www.mylovedone.com/image/solstice/win09/PerimeterProjectPartII.ppt" TargetMode="External"/><Relationship Id="rId2" Type="http://schemas.openxmlformats.org/officeDocument/2006/relationships/hyperlink" Target="http://www.mylovedone.com/" TargetMode="External"/><Relationship Id="rId1" Type="http://schemas.openxmlformats.org/officeDocument/2006/relationships/hyperlink" Target="http://www-personal.umich.edu/~copyrght/image/solstice/sum09/PerimeterProjectPartI.html" TargetMode="External"/><Relationship Id="rId4" Type="http://schemas.openxmlformats.org/officeDocument/2006/relationships/hyperlink" Target="http://www.mylovedone.com/image/solstice/sum10/PerimeterProject2010GE3c.pptx" TargetMode="External"/></Relationships>
</file>

<file path=ppt/diagrams/_rels/data3.xml.rels><?xml version="1.0" encoding="UTF-8" standalone="yes"?>
<Relationships xmlns="http://schemas.openxmlformats.org/package/2006/relationships"><Relationship Id="rId1" Type="http://schemas.openxmlformats.org/officeDocument/2006/relationships/hyperlink" Target="http://www.mylovedone.com/image/solstice/sum10/PerimeterProject2010GE3c.pptx" TargetMode="External"/></Relationships>
</file>

<file path=ppt/diagrams/_rels/data5.xml.rels><?xml version="1.0" encoding="UTF-8" standalone="yes"?>
<Relationships xmlns="http://schemas.openxmlformats.org/package/2006/relationships"><Relationship Id="rId3" Type="http://schemas.openxmlformats.org/officeDocument/2006/relationships/hyperlink" Target="http://www-personal.umich.edu/~sarhaus/" TargetMode="External"/><Relationship Id="rId7" Type="http://schemas.openxmlformats.org/officeDocument/2006/relationships/hyperlink" Target="http://www.acbl.org/" TargetMode="External"/><Relationship Id="rId2" Type="http://schemas.openxmlformats.org/officeDocument/2006/relationships/hyperlink" Target="http://www.imagenet.org/" TargetMode="External"/><Relationship Id="rId1" Type="http://schemas.openxmlformats.org/officeDocument/2006/relationships/hyperlink" Target="http://www.mylovedone.com/" TargetMode="External"/><Relationship Id="rId6" Type="http://schemas.openxmlformats.org/officeDocument/2006/relationships/hyperlink" Target="http://www.contractbridgeforum.com/11/September/District17.htm" TargetMode="External"/><Relationship Id="rId5" Type="http://schemas.openxmlformats.org/officeDocument/2006/relationships/hyperlink" Target="http://en.wikipedia.org/wiki/Totem_pole" TargetMode="External"/><Relationship Id="rId4" Type="http://schemas.openxmlformats.org/officeDocument/2006/relationships/hyperlink" Target="http://www.med.umich.edu/myheartyourheart/" TargetMode="External"/></Relationships>
</file>

<file path=ppt/diagrams/_rels/drawing2.xml.rels><?xml version="1.0" encoding="UTF-8" standalone="yes"?>
<Relationships xmlns="http://schemas.openxmlformats.org/package/2006/relationships"><Relationship Id="rId3" Type="http://schemas.openxmlformats.org/officeDocument/2006/relationships/hyperlink" Target="http://www.mylovedone.com/image/solstice/win09/PerimeterProjectPartII.ppt" TargetMode="External"/><Relationship Id="rId2" Type="http://schemas.openxmlformats.org/officeDocument/2006/relationships/hyperlink" Target="http://www.mylovedone.com/" TargetMode="External"/><Relationship Id="rId1" Type="http://schemas.openxmlformats.org/officeDocument/2006/relationships/hyperlink" Target="http://www-personal.umich.edu/~copyrght/image/solstice/sum09/PerimeterProjectPartI.html" TargetMode="External"/><Relationship Id="rId4" Type="http://schemas.openxmlformats.org/officeDocument/2006/relationships/hyperlink" Target="http://www.mylovedone.com/image/solstice/sum10/PerimeterProject2010GE3c.pptx" TargetMode="External"/></Relationships>
</file>

<file path=ppt/diagrams/_rels/drawing3.xml.rels><?xml version="1.0" encoding="UTF-8" standalone="yes"?>
<Relationships xmlns="http://schemas.openxmlformats.org/package/2006/relationships"><Relationship Id="rId1" Type="http://schemas.openxmlformats.org/officeDocument/2006/relationships/hyperlink" Target="http://www.mylovedone.com/image/solstice/sum10/PerimeterProject2010GE3c.pptx" TargetMode="External"/></Relationships>
</file>

<file path=ppt/diagrams/_rels/drawing5.xml.rels><?xml version="1.0" encoding="UTF-8" standalone="yes"?>
<Relationships xmlns="http://schemas.openxmlformats.org/package/2006/relationships"><Relationship Id="rId3" Type="http://schemas.openxmlformats.org/officeDocument/2006/relationships/hyperlink" Target="http://www.med.umich.edu/myheartyourheart/" TargetMode="External"/><Relationship Id="rId7" Type="http://schemas.openxmlformats.org/officeDocument/2006/relationships/hyperlink" Target="http://en.wikipedia.org/wiki/Totem_pole" TargetMode="External"/><Relationship Id="rId2" Type="http://schemas.openxmlformats.org/officeDocument/2006/relationships/hyperlink" Target="http://www.imagenet.org/" TargetMode="External"/><Relationship Id="rId1" Type="http://schemas.openxmlformats.org/officeDocument/2006/relationships/hyperlink" Target="http://www.mylovedone.com/" TargetMode="External"/><Relationship Id="rId6" Type="http://schemas.openxmlformats.org/officeDocument/2006/relationships/hyperlink" Target="http://www-personal.umich.edu/~sarhaus/" TargetMode="External"/><Relationship Id="rId5" Type="http://schemas.openxmlformats.org/officeDocument/2006/relationships/hyperlink" Target="http://www.acbl.org/" TargetMode="External"/><Relationship Id="rId4" Type="http://schemas.openxmlformats.org/officeDocument/2006/relationships/hyperlink" Target="http://www.contractbridgeforum.com/11/September/District17.htm" TargetMode="Externa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E04505-44CF-4DC1-BDD8-A9AFEA8FD0E6}" type="doc">
      <dgm:prSet loTypeId="urn:microsoft.com/office/officeart/2005/8/layout/venn1" loCatId="relationship" qsTypeId="urn:microsoft.com/office/officeart/2005/8/quickstyle/3d2" qsCatId="3D" csTypeId="urn:microsoft.com/office/officeart/2005/8/colors/colorful1#2" csCatId="colorful" phldr="1"/>
      <dgm:spPr/>
      <dgm:t>
        <a:bodyPr/>
        <a:lstStyle/>
        <a:p>
          <a:endParaRPr lang="en-US"/>
        </a:p>
      </dgm:t>
    </dgm:pt>
    <dgm:pt modelId="{722A6C69-284F-43FF-8DE6-1CB54EBF2944}">
      <dgm:prSet/>
      <dgm:spPr/>
      <dgm:t>
        <a:bodyPr/>
        <a:lstStyle/>
        <a:p>
          <a:pPr rtl="0"/>
          <a:r>
            <a:rPr lang="en-US" dirty="0" smtClean="0">
              <a:solidFill>
                <a:schemeClr val="accent2">
                  <a:lumMod val="40000"/>
                  <a:lumOff val="60000"/>
                </a:schemeClr>
              </a:solidFill>
            </a:rPr>
            <a:t>Geography Projects</a:t>
          </a:r>
          <a:endParaRPr lang="en-US" dirty="0">
            <a:solidFill>
              <a:schemeClr val="accent2">
                <a:lumMod val="40000"/>
                <a:lumOff val="60000"/>
              </a:schemeClr>
            </a:solidFill>
          </a:endParaRPr>
        </a:p>
      </dgm:t>
    </dgm:pt>
    <dgm:pt modelId="{EEFC8AFB-0A9A-4E42-B1FF-1A04D9317971}" type="parTrans" cxnId="{FDC87994-5C5D-4A9B-8C45-786D0F837080}">
      <dgm:prSet/>
      <dgm:spPr/>
      <dgm:t>
        <a:bodyPr/>
        <a:lstStyle/>
        <a:p>
          <a:endParaRPr lang="en-US"/>
        </a:p>
      </dgm:t>
    </dgm:pt>
    <dgm:pt modelId="{422B5631-0F12-4FE6-A906-59EA4C721052}" type="sibTrans" cxnId="{FDC87994-5C5D-4A9B-8C45-786D0F837080}">
      <dgm:prSet/>
      <dgm:spPr/>
      <dgm:t>
        <a:bodyPr/>
        <a:lstStyle/>
        <a:p>
          <a:endParaRPr lang="en-US"/>
        </a:p>
      </dgm:t>
    </dgm:pt>
    <dgm:pt modelId="{745DD98E-7146-47F7-9B06-2E3EF682788A}">
      <dgm:prSet/>
      <dgm:spPr/>
      <dgm:t>
        <a:bodyPr/>
        <a:lstStyle/>
        <a:p>
          <a:pPr rtl="0"/>
          <a:r>
            <a:rPr lang="en-US" smtClean="0">
              <a:solidFill>
                <a:schemeClr val="accent3">
                  <a:lumMod val="60000"/>
                  <a:lumOff val="40000"/>
                </a:schemeClr>
              </a:solidFill>
            </a:rPr>
            <a:t>Mathematics Projects</a:t>
          </a:r>
          <a:endParaRPr lang="en-US" dirty="0">
            <a:solidFill>
              <a:schemeClr val="accent3">
                <a:lumMod val="60000"/>
                <a:lumOff val="40000"/>
              </a:schemeClr>
            </a:solidFill>
          </a:endParaRPr>
        </a:p>
      </dgm:t>
    </dgm:pt>
    <dgm:pt modelId="{082535A0-4AE3-4555-9946-11D26EDEADD3}" type="parTrans" cxnId="{AA6CFD4A-ED90-46E3-9173-F1F1E93EDF52}">
      <dgm:prSet/>
      <dgm:spPr/>
      <dgm:t>
        <a:bodyPr/>
        <a:lstStyle/>
        <a:p>
          <a:endParaRPr lang="en-US"/>
        </a:p>
      </dgm:t>
    </dgm:pt>
    <dgm:pt modelId="{5FF11942-B2B1-4543-BF29-8A48CB67C9E7}" type="sibTrans" cxnId="{AA6CFD4A-ED90-46E3-9173-F1F1E93EDF52}">
      <dgm:prSet/>
      <dgm:spPr/>
      <dgm:t>
        <a:bodyPr/>
        <a:lstStyle/>
        <a:p>
          <a:endParaRPr lang="en-US"/>
        </a:p>
      </dgm:t>
    </dgm:pt>
    <dgm:pt modelId="{34B27B38-5C8D-4673-8121-147F5EB2D496}">
      <dgm:prSet/>
      <dgm:spPr/>
      <dgm:t>
        <a:bodyPr/>
        <a:lstStyle/>
        <a:p>
          <a:pPr rtl="0"/>
          <a:r>
            <a:rPr lang="en-US" dirty="0" smtClean="0">
              <a:solidFill>
                <a:schemeClr val="accent6">
                  <a:lumMod val="40000"/>
                  <a:lumOff val="60000"/>
                </a:schemeClr>
              </a:solidFill>
            </a:rPr>
            <a:t>Non-traditional Projects</a:t>
          </a:r>
          <a:endParaRPr lang="en-US" dirty="0">
            <a:solidFill>
              <a:schemeClr val="accent6">
                <a:lumMod val="40000"/>
                <a:lumOff val="60000"/>
              </a:schemeClr>
            </a:solidFill>
          </a:endParaRPr>
        </a:p>
      </dgm:t>
    </dgm:pt>
    <dgm:pt modelId="{BA416878-58F9-47EE-B92D-8051D3E51612}" type="parTrans" cxnId="{4FD052DD-8A7B-4955-84FD-1D4EA1AB8802}">
      <dgm:prSet/>
      <dgm:spPr/>
      <dgm:t>
        <a:bodyPr/>
        <a:lstStyle/>
        <a:p>
          <a:endParaRPr lang="en-US"/>
        </a:p>
      </dgm:t>
    </dgm:pt>
    <dgm:pt modelId="{FBA4DD8B-5E9E-45F2-B4E8-0FCFDE2D010D}" type="sibTrans" cxnId="{4FD052DD-8A7B-4955-84FD-1D4EA1AB8802}">
      <dgm:prSet/>
      <dgm:spPr/>
      <dgm:t>
        <a:bodyPr/>
        <a:lstStyle/>
        <a:p>
          <a:endParaRPr lang="en-US"/>
        </a:p>
      </dgm:t>
    </dgm:pt>
    <dgm:pt modelId="{7B80C1DF-E545-47F2-BFD1-BAB504AC0562}">
      <dgm:prSet/>
      <dgm:spPr/>
      <dgm:t>
        <a:bodyPr/>
        <a:lstStyle/>
        <a:p>
          <a:pPr rtl="0"/>
          <a:r>
            <a:rPr lang="en-US" smtClean="0">
              <a:solidFill>
                <a:schemeClr val="accent5">
                  <a:lumMod val="60000"/>
                  <a:lumOff val="40000"/>
                </a:schemeClr>
              </a:solidFill>
            </a:rPr>
            <a:t>The Perimeter Project</a:t>
          </a:r>
          <a:endParaRPr lang="en-US" dirty="0">
            <a:solidFill>
              <a:schemeClr val="accent5">
                <a:lumMod val="60000"/>
                <a:lumOff val="40000"/>
              </a:schemeClr>
            </a:solidFill>
          </a:endParaRPr>
        </a:p>
      </dgm:t>
    </dgm:pt>
    <dgm:pt modelId="{0C8FF93B-34E3-4DAE-AD4F-9EF9FB700DB0}" type="parTrans" cxnId="{CEB2CBFF-763E-4A0C-969C-92944A2E81AC}">
      <dgm:prSet/>
      <dgm:spPr/>
      <dgm:t>
        <a:bodyPr/>
        <a:lstStyle/>
        <a:p>
          <a:endParaRPr lang="en-US"/>
        </a:p>
      </dgm:t>
    </dgm:pt>
    <dgm:pt modelId="{847D856C-B9BF-498C-AA31-DB8F60329B91}" type="sibTrans" cxnId="{CEB2CBFF-763E-4A0C-969C-92944A2E81AC}">
      <dgm:prSet/>
      <dgm:spPr/>
      <dgm:t>
        <a:bodyPr/>
        <a:lstStyle/>
        <a:p>
          <a:endParaRPr lang="en-US"/>
        </a:p>
      </dgm:t>
    </dgm:pt>
    <dgm:pt modelId="{6EED37A6-9006-4469-AFC1-DDE0A01D7E6D}">
      <dgm:prSet/>
      <dgm:spPr/>
      <dgm:t>
        <a:bodyPr/>
        <a:lstStyle/>
        <a:p>
          <a:pPr rtl="0"/>
          <a:r>
            <a:rPr lang="en-US" smtClean="0">
              <a:solidFill>
                <a:schemeClr val="tx2">
                  <a:lumMod val="75000"/>
                </a:schemeClr>
              </a:solidFill>
            </a:rPr>
            <a:t>Mathematical Geography Projects</a:t>
          </a:r>
          <a:endParaRPr lang="en-US" dirty="0">
            <a:solidFill>
              <a:schemeClr val="tx2">
                <a:lumMod val="75000"/>
              </a:schemeClr>
            </a:solidFill>
          </a:endParaRPr>
        </a:p>
      </dgm:t>
    </dgm:pt>
    <dgm:pt modelId="{C4485175-308D-404B-B13A-31958D01E870}" type="parTrans" cxnId="{DD04AAC0-E953-48F4-B6B0-B12188F39266}">
      <dgm:prSet/>
      <dgm:spPr/>
      <dgm:t>
        <a:bodyPr/>
        <a:lstStyle/>
        <a:p>
          <a:endParaRPr lang="en-US"/>
        </a:p>
      </dgm:t>
    </dgm:pt>
    <dgm:pt modelId="{C3261A9C-8368-4C17-83A9-F0DD55905854}" type="sibTrans" cxnId="{DD04AAC0-E953-48F4-B6B0-B12188F39266}">
      <dgm:prSet/>
      <dgm:spPr/>
      <dgm:t>
        <a:bodyPr/>
        <a:lstStyle/>
        <a:p>
          <a:endParaRPr lang="en-US"/>
        </a:p>
      </dgm:t>
    </dgm:pt>
    <dgm:pt modelId="{C89838A0-29A6-4EE1-9F1F-6B33D1108F19}" type="pres">
      <dgm:prSet presAssocID="{9FE04505-44CF-4DC1-BDD8-A9AFEA8FD0E6}" presName="compositeShape" presStyleCnt="0">
        <dgm:presLayoutVars>
          <dgm:chMax val="7"/>
          <dgm:dir/>
          <dgm:resizeHandles val="exact"/>
        </dgm:presLayoutVars>
      </dgm:prSet>
      <dgm:spPr/>
      <dgm:t>
        <a:bodyPr/>
        <a:lstStyle/>
        <a:p>
          <a:endParaRPr lang="en-US"/>
        </a:p>
      </dgm:t>
    </dgm:pt>
    <dgm:pt modelId="{30F60639-6239-4D82-822C-F3909CEC1204}" type="pres">
      <dgm:prSet presAssocID="{722A6C69-284F-43FF-8DE6-1CB54EBF2944}" presName="circ1" presStyleLbl="vennNode1" presStyleIdx="0" presStyleCnt="5"/>
      <dgm:spPr>
        <a:effectLst/>
      </dgm:spPr>
      <dgm:t>
        <a:bodyPr/>
        <a:lstStyle/>
        <a:p>
          <a:endParaRPr lang="en-US"/>
        </a:p>
      </dgm:t>
    </dgm:pt>
    <dgm:pt modelId="{41EF82C7-AB6A-4D90-AB38-6A9232D90CD9}" type="pres">
      <dgm:prSet presAssocID="{722A6C69-284F-43FF-8DE6-1CB54EBF2944}" presName="circ1Tx" presStyleLbl="revTx" presStyleIdx="0" presStyleCnt="0">
        <dgm:presLayoutVars>
          <dgm:chMax val="0"/>
          <dgm:chPref val="0"/>
          <dgm:bulletEnabled val="1"/>
        </dgm:presLayoutVars>
      </dgm:prSet>
      <dgm:spPr/>
      <dgm:t>
        <a:bodyPr/>
        <a:lstStyle/>
        <a:p>
          <a:endParaRPr lang="en-US"/>
        </a:p>
      </dgm:t>
    </dgm:pt>
    <dgm:pt modelId="{02BE196E-0F7B-49FD-A7E0-42AD0F7AC76F}" type="pres">
      <dgm:prSet presAssocID="{745DD98E-7146-47F7-9B06-2E3EF682788A}" presName="circ2" presStyleLbl="vennNode1" presStyleIdx="1" presStyleCnt="5"/>
      <dgm:spPr>
        <a:effectLst/>
      </dgm:spPr>
      <dgm:t>
        <a:bodyPr/>
        <a:lstStyle/>
        <a:p>
          <a:endParaRPr lang="en-US"/>
        </a:p>
      </dgm:t>
    </dgm:pt>
    <dgm:pt modelId="{1B100B80-460D-4738-8D06-6E7343FFD72C}" type="pres">
      <dgm:prSet presAssocID="{745DD98E-7146-47F7-9B06-2E3EF682788A}" presName="circ2Tx" presStyleLbl="revTx" presStyleIdx="0" presStyleCnt="0">
        <dgm:presLayoutVars>
          <dgm:chMax val="0"/>
          <dgm:chPref val="0"/>
          <dgm:bulletEnabled val="1"/>
        </dgm:presLayoutVars>
      </dgm:prSet>
      <dgm:spPr/>
      <dgm:t>
        <a:bodyPr/>
        <a:lstStyle/>
        <a:p>
          <a:endParaRPr lang="en-US"/>
        </a:p>
      </dgm:t>
    </dgm:pt>
    <dgm:pt modelId="{9E0E058C-A90A-4691-92F5-CB16804BB01D}" type="pres">
      <dgm:prSet presAssocID="{6EED37A6-9006-4469-AFC1-DDE0A01D7E6D}" presName="circ3" presStyleLbl="vennNode1" presStyleIdx="2" presStyleCnt="5"/>
      <dgm:spPr>
        <a:effectLst>
          <a:reflection blurRad="6350" stA="50000" endA="300" endPos="38500" dist="50800" dir="5400000" sy="-100000" algn="bl" rotWithShape="0"/>
        </a:effectLst>
      </dgm:spPr>
      <dgm:t>
        <a:bodyPr/>
        <a:lstStyle/>
        <a:p>
          <a:endParaRPr lang="en-US"/>
        </a:p>
      </dgm:t>
    </dgm:pt>
    <dgm:pt modelId="{44ACB13B-B0CE-40C2-B59F-15FEAD088875}" type="pres">
      <dgm:prSet presAssocID="{6EED37A6-9006-4469-AFC1-DDE0A01D7E6D}" presName="circ3Tx" presStyleLbl="revTx" presStyleIdx="0" presStyleCnt="0">
        <dgm:presLayoutVars>
          <dgm:chMax val="0"/>
          <dgm:chPref val="0"/>
          <dgm:bulletEnabled val="1"/>
        </dgm:presLayoutVars>
      </dgm:prSet>
      <dgm:spPr/>
      <dgm:t>
        <a:bodyPr/>
        <a:lstStyle/>
        <a:p>
          <a:endParaRPr lang="en-US"/>
        </a:p>
      </dgm:t>
    </dgm:pt>
    <dgm:pt modelId="{BE03E445-5760-43A5-BE53-820DA026D6A7}" type="pres">
      <dgm:prSet presAssocID="{7B80C1DF-E545-47F2-BFD1-BAB504AC0562}" presName="circ4" presStyleLbl="vennNode1" presStyleIdx="3" presStyleCnt="5"/>
      <dgm:spPr>
        <a:effectLst>
          <a:reflection blurRad="6350" stA="50000" endA="300" endPos="38500" dist="50800" dir="5400000" sy="-100000" algn="bl" rotWithShape="0"/>
        </a:effectLst>
      </dgm:spPr>
      <dgm:t>
        <a:bodyPr/>
        <a:lstStyle/>
        <a:p>
          <a:endParaRPr lang="en-US"/>
        </a:p>
      </dgm:t>
    </dgm:pt>
    <dgm:pt modelId="{D2F234C9-0CE5-4322-8EB9-86027C0088DD}" type="pres">
      <dgm:prSet presAssocID="{7B80C1DF-E545-47F2-BFD1-BAB504AC0562}" presName="circ4Tx" presStyleLbl="revTx" presStyleIdx="0" presStyleCnt="0">
        <dgm:presLayoutVars>
          <dgm:chMax val="0"/>
          <dgm:chPref val="0"/>
          <dgm:bulletEnabled val="1"/>
        </dgm:presLayoutVars>
      </dgm:prSet>
      <dgm:spPr/>
      <dgm:t>
        <a:bodyPr/>
        <a:lstStyle/>
        <a:p>
          <a:endParaRPr lang="en-US"/>
        </a:p>
      </dgm:t>
    </dgm:pt>
    <dgm:pt modelId="{9EB2D139-BF54-4142-8CBC-31E6C0606D22}" type="pres">
      <dgm:prSet presAssocID="{34B27B38-5C8D-4673-8121-147F5EB2D496}" presName="circ5" presStyleLbl="vennNode1" presStyleIdx="4" presStyleCnt="5"/>
      <dgm:spPr>
        <a:effectLst/>
      </dgm:spPr>
      <dgm:t>
        <a:bodyPr/>
        <a:lstStyle/>
        <a:p>
          <a:endParaRPr lang="en-US"/>
        </a:p>
      </dgm:t>
    </dgm:pt>
    <dgm:pt modelId="{6BD8DB73-D8B9-4F45-9130-A7E966D9BFB5}" type="pres">
      <dgm:prSet presAssocID="{34B27B38-5C8D-4673-8121-147F5EB2D496}" presName="circ5Tx" presStyleLbl="revTx" presStyleIdx="0" presStyleCnt="0">
        <dgm:presLayoutVars>
          <dgm:chMax val="0"/>
          <dgm:chPref val="0"/>
          <dgm:bulletEnabled val="1"/>
        </dgm:presLayoutVars>
      </dgm:prSet>
      <dgm:spPr/>
      <dgm:t>
        <a:bodyPr/>
        <a:lstStyle/>
        <a:p>
          <a:endParaRPr lang="en-US"/>
        </a:p>
      </dgm:t>
    </dgm:pt>
  </dgm:ptLst>
  <dgm:cxnLst>
    <dgm:cxn modelId="{1CF6D611-DE07-45A3-99E9-DCD3981A76D4}" type="presOf" srcId="{722A6C69-284F-43FF-8DE6-1CB54EBF2944}" destId="{41EF82C7-AB6A-4D90-AB38-6A9232D90CD9}" srcOrd="0" destOrd="0" presId="urn:microsoft.com/office/officeart/2005/8/layout/venn1"/>
    <dgm:cxn modelId="{01523AC3-8900-435B-AE79-6EC35F5BEBB8}" type="presOf" srcId="{6EED37A6-9006-4469-AFC1-DDE0A01D7E6D}" destId="{44ACB13B-B0CE-40C2-B59F-15FEAD088875}" srcOrd="0" destOrd="0" presId="urn:microsoft.com/office/officeart/2005/8/layout/venn1"/>
    <dgm:cxn modelId="{FDC87994-5C5D-4A9B-8C45-786D0F837080}" srcId="{9FE04505-44CF-4DC1-BDD8-A9AFEA8FD0E6}" destId="{722A6C69-284F-43FF-8DE6-1CB54EBF2944}" srcOrd="0" destOrd="0" parTransId="{EEFC8AFB-0A9A-4E42-B1FF-1A04D9317971}" sibTransId="{422B5631-0F12-4FE6-A906-59EA4C721052}"/>
    <dgm:cxn modelId="{AA6CFD4A-ED90-46E3-9173-F1F1E93EDF52}" srcId="{9FE04505-44CF-4DC1-BDD8-A9AFEA8FD0E6}" destId="{745DD98E-7146-47F7-9B06-2E3EF682788A}" srcOrd="1" destOrd="0" parTransId="{082535A0-4AE3-4555-9946-11D26EDEADD3}" sibTransId="{5FF11942-B2B1-4543-BF29-8A48CB67C9E7}"/>
    <dgm:cxn modelId="{8EDF4FCC-EAA6-4490-AFC4-831D799C30BD}" type="presOf" srcId="{7B80C1DF-E545-47F2-BFD1-BAB504AC0562}" destId="{D2F234C9-0CE5-4322-8EB9-86027C0088DD}" srcOrd="0" destOrd="0" presId="urn:microsoft.com/office/officeart/2005/8/layout/venn1"/>
    <dgm:cxn modelId="{A6E9C9DA-BDB6-4033-9F7B-475C9B45A655}" type="presOf" srcId="{9FE04505-44CF-4DC1-BDD8-A9AFEA8FD0E6}" destId="{C89838A0-29A6-4EE1-9F1F-6B33D1108F19}" srcOrd="0" destOrd="0" presId="urn:microsoft.com/office/officeart/2005/8/layout/venn1"/>
    <dgm:cxn modelId="{596B3119-8112-4BD2-9542-06D15DA5B3A6}" type="presOf" srcId="{34B27B38-5C8D-4673-8121-147F5EB2D496}" destId="{6BD8DB73-D8B9-4F45-9130-A7E966D9BFB5}" srcOrd="0" destOrd="0" presId="urn:microsoft.com/office/officeart/2005/8/layout/venn1"/>
    <dgm:cxn modelId="{378F482A-172F-4F39-9E50-33EBA0773557}" type="presOf" srcId="{745DD98E-7146-47F7-9B06-2E3EF682788A}" destId="{1B100B80-460D-4738-8D06-6E7343FFD72C}" srcOrd="0" destOrd="0" presId="urn:microsoft.com/office/officeart/2005/8/layout/venn1"/>
    <dgm:cxn modelId="{CEB2CBFF-763E-4A0C-969C-92944A2E81AC}" srcId="{9FE04505-44CF-4DC1-BDD8-A9AFEA8FD0E6}" destId="{7B80C1DF-E545-47F2-BFD1-BAB504AC0562}" srcOrd="3" destOrd="0" parTransId="{0C8FF93B-34E3-4DAE-AD4F-9EF9FB700DB0}" sibTransId="{847D856C-B9BF-498C-AA31-DB8F60329B91}"/>
    <dgm:cxn modelId="{DD04AAC0-E953-48F4-B6B0-B12188F39266}" srcId="{9FE04505-44CF-4DC1-BDD8-A9AFEA8FD0E6}" destId="{6EED37A6-9006-4469-AFC1-DDE0A01D7E6D}" srcOrd="2" destOrd="0" parTransId="{C4485175-308D-404B-B13A-31958D01E870}" sibTransId="{C3261A9C-8368-4C17-83A9-F0DD55905854}"/>
    <dgm:cxn modelId="{4FD052DD-8A7B-4955-84FD-1D4EA1AB8802}" srcId="{9FE04505-44CF-4DC1-BDD8-A9AFEA8FD0E6}" destId="{34B27B38-5C8D-4673-8121-147F5EB2D496}" srcOrd="4" destOrd="0" parTransId="{BA416878-58F9-47EE-B92D-8051D3E51612}" sibTransId="{FBA4DD8B-5E9E-45F2-B4E8-0FCFDE2D010D}"/>
    <dgm:cxn modelId="{622CA6EE-754A-4D72-AFCE-49DA01BABF2A}" type="presParOf" srcId="{C89838A0-29A6-4EE1-9F1F-6B33D1108F19}" destId="{30F60639-6239-4D82-822C-F3909CEC1204}" srcOrd="0" destOrd="0" presId="urn:microsoft.com/office/officeart/2005/8/layout/venn1"/>
    <dgm:cxn modelId="{8361EFE1-BD82-40EE-9411-0F8045FB87C1}" type="presParOf" srcId="{C89838A0-29A6-4EE1-9F1F-6B33D1108F19}" destId="{41EF82C7-AB6A-4D90-AB38-6A9232D90CD9}" srcOrd="1" destOrd="0" presId="urn:microsoft.com/office/officeart/2005/8/layout/venn1"/>
    <dgm:cxn modelId="{26E7CB54-70CE-4337-91CD-513E53A0D805}" type="presParOf" srcId="{C89838A0-29A6-4EE1-9F1F-6B33D1108F19}" destId="{02BE196E-0F7B-49FD-A7E0-42AD0F7AC76F}" srcOrd="2" destOrd="0" presId="urn:microsoft.com/office/officeart/2005/8/layout/venn1"/>
    <dgm:cxn modelId="{594ADADB-4BFF-4573-873D-4044AA0B4FBC}" type="presParOf" srcId="{C89838A0-29A6-4EE1-9F1F-6B33D1108F19}" destId="{1B100B80-460D-4738-8D06-6E7343FFD72C}" srcOrd="3" destOrd="0" presId="urn:microsoft.com/office/officeart/2005/8/layout/venn1"/>
    <dgm:cxn modelId="{1763505E-CFB9-474C-8595-92936AF3DF65}" type="presParOf" srcId="{C89838A0-29A6-4EE1-9F1F-6B33D1108F19}" destId="{9E0E058C-A90A-4691-92F5-CB16804BB01D}" srcOrd="4" destOrd="0" presId="urn:microsoft.com/office/officeart/2005/8/layout/venn1"/>
    <dgm:cxn modelId="{EFA88AAF-1DF1-40D5-86C7-DB73B4657744}" type="presParOf" srcId="{C89838A0-29A6-4EE1-9F1F-6B33D1108F19}" destId="{44ACB13B-B0CE-40C2-B59F-15FEAD088875}" srcOrd="5" destOrd="0" presId="urn:microsoft.com/office/officeart/2005/8/layout/venn1"/>
    <dgm:cxn modelId="{C224E5D5-7F9E-43A1-9339-16DF6D920A5C}" type="presParOf" srcId="{C89838A0-29A6-4EE1-9F1F-6B33D1108F19}" destId="{BE03E445-5760-43A5-BE53-820DA026D6A7}" srcOrd="6" destOrd="0" presId="urn:microsoft.com/office/officeart/2005/8/layout/venn1"/>
    <dgm:cxn modelId="{66CE07DD-0495-45C1-985E-81AF1CA35594}" type="presParOf" srcId="{C89838A0-29A6-4EE1-9F1F-6B33D1108F19}" destId="{D2F234C9-0CE5-4322-8EB9-86027C0088DD}" srcOrd="7" destOrd="0" presId="urn:microsoft.com/office/officeart/2005/8/layout/venn1"/>
    <dgm:cxn modelId="{7C83E547-98C2-4D63-BE94-D1EC89953EAD}" type="presParOf" srcId="{C89838A0-29A6-4EE1-9F1F-6B33D1108F19}" destId="{9EB2D139-BF54-4142-8CBC-31E6C0606D22}" srcOrd="8" destOrd="0" presId="urn:microsoft.com/office/officeart/2005/8/layout/venn1"/>
    <dgm:cxn modelId="{0DA34E9F-2FE9-40BB-B4C1-46CE7C53CF53}" type="presParOf" srcId="{C89838A0-29A6-4EE1-9F1F-6B33D1108F19}" destId="{6BD8DB73-D8B9-4F45-9130-A7E966D9BFB5}" srcOrd="9"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76CCAA-B6A3-4374-AE60-C0542E1A3FA6}" type="doc">
      <dgm:prSet loTypeId="urn:microsoft.com/office/officeart/2005/8/layout/hierarchy4" loCatId="hierarchy" qsTypeId="urn:microsoft.com/office/officeart/2005/8/quickstyle/simple5" qsCatId="simple" csTypeId="urn:microsoft.com/office/officeart/2005/8/colors/accent5_3" csCatId="accent5" phldr="1"/>
      <dgm:spPr/>
      <dgm:t>
        <a:bodyPr/>
        <a:lstStyle/>
        <a:p>
          <a:endParaRPr lang="en-US"/>
        </a:p>
      </dgm:t>
    </dgm:pt>
    <dgm:pt modelId="{6539F145-C06A-4630-A21C-5320E98579A4}">
      <dgm:prSet/>
      <dgm:spPr>
        <a:solidFill>
          <a:srgbClr val="FFFF00"/>
        </a:solidFill>
      </dgm:spPr>
      <dgm:t>
        <a:bodyPr/>
        <a:lstStyle/>
        <a:p>
          <a:pPr rtl="0"/>
          <a:r>
            <a:rPr lang="en-US" b="1" dirty="0" smtClean="0"/>
            <a:t>Protect Fragile Lands using Cemetery Zoning or Memorialization</a:t>
          </a:r>
          <a:endParaRPr lang="en-US" b="1" dirty="0"/>
        </a:p>
      </dgm:t>
    </dgm:pt>
    <dgm:pt modelId="{18810481-15F4-4B54-AD65-43FCB34FC695}" type="parTrans" cxnId="{615517C4-3B3A-442C-BBDB-2BD9A71B208C}">
      <dgm:prSet/>
      <dgm:spPr/>
      <dgm:t>
        <a:bodyPr/>
        <a:lstStyle/>
        <a:p>
          <a:endParaRPr lang="en-US"/>
        </a:p>
      </dgm:t>
    </dgm:pt>
    <dgm:pt modelId="{B53A37B6-B3BC-45FC-A01B-EF51F8BD18A0}" type="sibTrans" cxnId="{615517C4-3B3A-442C-BBDB-2BD9A71B208C}">
      <dgm:prSet/>
      <dgm:spPr/>
      <dgm:t>
        <a:bodyPr/>
        <a:lstStyle/>
        <a:p>
          <a:endParaRPr lang="en-US"/>
        </a:p>
      </dgm:t>
    </dgm:pt>
    <dgm:pt modelId="{E1CF03EA-F648-47CD-BF77-E1F922DF9CC7}">
      <dgm:prSet/>
      <dgm:spPr>
        <a:solidFill>
          <a:schemeClr val="accent2">
            <a:lumMod val="60000"/>
            <a:lumOff val="40000"/>
          </a:schemeClr>
        </a:solidFill>
      </dgm:spPr>
      <dgm:t>
        <a:bodyPr/>
        <a:lstStyle/>
        <a:p>
          <a:pPr rtl="0"/>
          <a:r>
            <a:rPr lang="en-US" b="1" dirty="0" smtClean="0"/>
            <a:t>Pilot project:  Chapel Hill Memorial Gardens, Grand Rapids.  </a:t>
          </a:r>
          <a:r>
            <a:rPr lang="en-US" b="1" dirty="0" smtClean="0">
              <a:solidFill>
                <a:schemeClr val="bg1">
                  <a:lumMod val="95000"/>
                  <a:lumOff val="5000"/>
                </a:schemeClr>
              </a:solidFill>
              <a:effectLst/>
              <a:hlinkClick xmlns:r="http://schemas.openxmlformats.org/officeDocument/2006/relationships" r:id="rId1"/>
            </a:rPr>
            <a:t>COMPLETE</a:t>
          </a:r>
          <a:endParaRPr lang="en-US" b="1" dirty="0">
            <a:solidFill>
              <a:schemeClr val="bg1">
                <a:lumMod val="95000"/>
                <a:lumOff val="5000"/>
              </a:schemeClr>
            </a:solidFill>
            <a:effectLst/>
          </a:endParaRPr>
        </a:p>
      </dgm:t>
    </dgm:pt>
    <dgm:pt modelId="{4673FF6E-1AEA-4F3C-B233-69E7A22173AF}" type="parTrans" cxnId="{99A5C4C3-89A2-4CC5-B055-5A798C7AC198}">
      <dgm:prSet/>
      <dgm:spPr/>
      <dgm:t>
        <a:bodyPr/>
        <a:lstStyle/>
        <a:p>
          <a:endParaRPr lang="en-US"/>
        </a:p>
      </dgm:t>
    </dgm:pt>
    <dgm:pt modelId="{1722385B-5453-4E19-9685-A61E7BED1785}" type="sibTrans" cxnId="{99A5C4C3-89A2-4CC5-B055-5A798C7AC198}">
      <dgm:prSet/>
      <dgm:spPr/>
      <dgm:t>
        <a:bodyPr/>
        <a:lstStyle/>
        <a:p>
          <a:endParaRPr lang="en-US"/>
        </a:p>
      </dgm:t>
    </dgm:pt>
    <dgm:pt modelId="{7317EF58-69A8-42A4-A2F5-E7A7012EFD23}">
      <dgm:prSet/>
      <dgm:spPr>
        <a:solidFill>
          <a:schemeClr val="accent2">
            <a:lumMod val="60000"/>
            <a:lumOff val="40000"/>
          </a:schemeClr>
        </a:solidFill>
        <a:effectLst>
          <a:reflection blurRad="6350" stA="50000" endA="300" endPos="38500" dist="50800" dir="5400000" sy="-100000" algn="bl" rotWithShape="0"/>
        </a:effectLst>
      </dgm:spPr>
      <dgm:t>
        <a:bodyPr/>
        <a:lstStyle/>
        <a:p>
          <a:pPr rtl="0"/>
          <a:r>
            <a:rPr lang="en-US" b="1" dirty="0" smtClean="0"/>
            <a:t>Bundling of </a:t>
          </a:r>
          <a:r>
            <a:rPr lang="en-US" b="1" dirty="0" smtClean="0">
              <a:hlinkClick xmlns:r="http://schemas.openxmlformats.org/officeDocument/2006/relationships" r:id="rId2"/>
            </a:rPr>
            <a:t>Archived Memorials Online </a:t>
          </a:r>
          <a:r>
            <a:rPr lang="en-US" b="1" dirty="0" smtClean="0"/>
            <a:t>with sale of cemetery plots, cremation service, etc.</a:t>
          </a:r>
          <a:endParaRPr lang="en-US" b="1" dirty="0"/>
        </a:p>
      </dgm:t>
    </dgm:pt>
    <dgm:pt modelId="{8026AD23-AFBB-4B87-8903-89935B48170E}" type="parTrans" cxnId="{40CFF37B-2D29-4E8A-ABE7-E2A23652CA4F}">
      <dgm:prSet/>
      <dgm:spPr/>
      <dgm:t>
        <a:bodyPr/>
        <a:lstStyle/>
        <a:p>
          <a:endParaRPr lang="en-US"/>
        </a:p>
      </dgm:t>
    </dgm:pt>
    <dgm:pt modelId="{17F6AA10-A461-4475-BD95-5E0BBD3E9E4D}" type="sibTrans" cxnId="{40CFF37B-2D29-4E8A-ABE7-E2A23652CA4F}">
      <dgm:prSet/>
      <dgm:spPr/>
      <dgm:t>
        <a:bodyPr/>
        <a:lstStyle/>
        <a:p>
          <a:endParaRPr lang="en-US"/>
        </a:p>
      </dgm:t>
    </dgm:pt>
    <dgm:pt modelId="{E6CD41F4-6764-4C64-9FDC-D5AFE78E61C0}">
      <dgm:prSet/>
      <dgm:spPr>
        <a:solidFill>
          <a:schemeClr val="accent2">
            <a:lumMod val="60000"/>
            <a:lumOff val="40000"/>
          </a:schemeClr>
        </a:solidFill>
        <a:effectLst>
          <a:reflection blurRad="6350" stA="50000" endA="300" endPos="38500" dist="50800" dir="5400000" sy="-100000" algn="bl" rotWithShape="0"/>
        </a:effectLst>
      </dgm:spPr>
      <dgm:t>
        <a:bodyPr/>
        <a:lstStyle/>
        <a:p>
          <a:pPr rtl="0"/>
          <a:r>
            <a:rPr lang="en-US" b="1" dirty="0" smtClean="0"/>
            <a:t>Creation of </a:t>
          </a:r>
          <a:r>
            <a:rPr lang="en-US" b="1" dirty="0" smtClean="0">
              <a:hlinkClick xmlns:r="http://schemas.openxmlformats.org/officeDocument/2006/relationships" r:id="rId3"/>
            </a:rPr>
            <a:t>Virtual Cemetery</a:t>
          </a:r>
          <a:r>
            <a:rPr lang="en-US" b="1" dirty="0" smtClean="0"/>
            <a:t> using Google Earth</a:t>
          </a:r>
          <a:endParaRPr lang="en-US" b="1" dirty="0"/>
        </a:p>
      </dgm:t>
    </dgm:pt>
    <dgm:pt modelId="{0C431F7A-65D9-48A2-86F4-C8DAF3F9C7B7}" type="parTrans" cxnId="{7EE2A438-DB69-4190-9D0C-C4534ED6578B}">
      <dgm:prSet/>
      <dgm:spPr/>
      <dgm:t>
        <a:bodyPr/>
        <a:lstStyle/>
        <a:p>
          <a:endParaRPr lang="en-US"/>
        </a:p>
      </dgm:t>
    </dgm:pt>
    <dgm:pt modelId="{160E27E2-D170-47F7-8198-AFB88147ECEE}" type="sibTrans" cxnId="{7EE2A438-DB69-4190-9D0C-C4534ED6578B}">
      <dgm:prSet/>
      <dgm:spPr/>
      <dgm:t>
        <a:bodyPr/>
        <a:lstStyle/>
        <a:p>
          <a:endParaRPr lang="en-US"/>
        </a:p>
      </dgm:t>
    </dgm:pt>
    <dgm:pt modelId="{BDBDAD6C-7C4C-4559-A44A-548EFCBF7F3E}">
      <dgm:prSet/>
      <dgm:spPr>
        <a:solidFill>
          <a:schemeClr val="accent1">
            <a:lumMod val="75000"/>
          </a:schemeClr>
        </a:solidFill>
      </dgm:spPr>
      <dgm:t>
        <a:bodyPr/>
        <a:lstStyle/>
        <a:p>
          <a:pPr rtl="0"/>
          <a:r>
            <a:rPr lang="en-US" b="1" dirty="0" smtClean="0"/>
            <a:t>Land acquisitions.</a:t>
          </a:r>
        </a:p>
        <a:p>
          <a:pPr rtl="0"/>
          <a:r>
            <a:rPr lang="en-US" b="1" dirty="0" smtClean="0"/>
            <a:t>IN PROGRESS</a:t>
          </a:r>
          <a:endParaRPr lang="en-US" b="1" dirty="0"/>
        </a:p>
      </dgm:t>
    </dgm:pt>
    <dgm:pt modelId="{CD075A3F-04EC-4B1C-BEF1-7E3D9956C8FF}" type="parTrans" cxnId="{048C3FEF-EF40-4A56-ABC0-4EF93E396B29}">
      <dgm:prSet/>
      <dgm:spPr/>
      <dgm:t>
        <a:bodyPr/>
        <a:lstStyle/>
        <a:p>
          <a:endParaRPr lang="en-US"/>
        </a:p>
      </dgm:t>
    </dgm:pt>
    <dgm:pt modelId="{E2F3A714-182C-44C1-B61F-B1B508FCD016}" type="sibTrans" cxnId="{048C3FEF-EF40-4A56-ABC0-4EF93E396B29}">
      <dgm:prSet/>
      <dgm:spPr/>
      <dgm:t>
        <a:bodyPr/>
        <a:lstStyle/>
        <a:p>
          <a:endParaRPr lang="en-US"/>
        </a:p>
      </dgm:t>
    </dgm:pt>
    <dgm:pt modelId="{4FD37521-8E50-4057-A05C-D3330421F542}">
      <dgm:prSet/>
      <dgm:spPr>
        <a:solidFill>
          <a:schemeClr val="accent1">
            <a:lumMod val="75000"/>
          </a:schemeClr>
        </a:solidFill>
        <a:effectLst>
          <a:reflection blurRad="6350" stA="50000" endA="300" endPos="38500" dist="50800" dir="5400000" sy="-100000" algn="bl" rotWithShape="0"/>
        </a:effectLst>
      </dgm:spPr>
      <dgm:t>
        <a:bodyPr/>
        <a:lstStyle/>
        <a:p>
          <a:pPr rtl="0"/>
          <a:r>
            <a:rPr lang="en-US" b="1" dirty="0" smtClean="0"/>
            <a:t>Expansion of pilot project to other cemeteries—in progress.</a:t>
          </a:r>
          <a:endParaRPr lang="en-US" b="1" dirty="0"/>
        </a:p>
      </dgm:t>
    </dgm:pt>
    <dgm:pt modelId="{994C1710-8DAB-435D-B06F-85D9548F1E8B}" type="parTrans" cxnId="{3384037C-9A0E-4633-BB9B-55289B1EDEEA}">
      <dgm:prSet/>
      <dgm:spPr/>
      <dgm:t>
        <a:bodyPr/>
        <a:lstStyle/>
        <a:p>
          <a:endParaRPr lang="en-US"/>
        </a:p>
      </dgm:t>
    </dgm:pt>
    <dgm:pt modelId="{1BDCA950-D470-43DC-B608-4704C51AA19C}" type="sibTrans" cxnId="{3384037C-9A0E-4633-BB9B-55289B1EDEEA}">
      <dgm:prSet/>
      <dgm:spPr/>
      <dgm:t>
        <a:bodyPr/>
        <a:lstStyle/>
        <a:p>
          <a:endParaRPr lang="en-US"/>
        </a:p>
      </dgm:t>
    </dgm:pt>
    <dgm:pt modelId="{76E40947-DF38-442A-98F0-1EBDE1DFC672}">
      <dgm:prSet/>
      <dgm:spPr>
        <a:solidFill>
          <a:schemeClr val="accent1">
            <a:lumMod val="75000"/>
          </a:schemeClr>
        </a:solidFill>
        <a:effectLst>
          <a:reflection blurRad="6350" stA="50000" endA="300" endPos="38500" dist="50800" dir="5400000" sy="-100000" algn="bl" rotWithShape="0"/>
        </a:effectLst>
      </dgm:spPr>
      <dgm:t>
        <a:bodyPr/>
        <a:lstStyle/>
        <a:p>
          <a:pPr rtl="0"/>
          <a:r>
            <a:rPr lang="en-US" b="1" dirty="0" smtClean="0"/>
            <a:t>Extension of idea to include </a:t>
          </a:r>
          <a:r>
            <a:rPr lang="en-US" b="1" dirty="0" smtClean="0">
              <a:solidFill>
                <a:srgbClr val="C00000"/>
              </a:solidFill>
              <a:hlinkClick xmlns:r="http://schemas.openxmlformats.org/officeDocument/2006/relationships" r:id="rId4"/>
            </a:rPr>
            <a:t>golf course </a:t>
          </a:r>
          <a:r>
            <a:rPr lang="en-US" b="1" dirty="0" smtClean="0"/>
            <a:t>perimeter lands—viewing the golf course as a nation of 18 contiguous states.</a:t>
          </a:r>
          <a:endParaRPr lang="en-US" b="1" dirty="0"/>
        </a:p>
      </dgm:t>
    </dgm:pt>
    <dgm:pt modelId="{2CA1BDBF-0355-4962-AC9F-55D4A86FEF50}" type="parTrans" cxnId="{811561E4-136E-4717-BC05-215CC2A2EB19}">
      <dgm:prSet/>
      <dgm:spPr/>
      <dgm:t>
        <a:bodyPr/>
        <a:lstStyle/>
        <a:p>
          <a:endParaRPr lang="en-US"/>
        </a:p>
      </dgm:t>
    </dgm:pt>
    <dgm:pt modelId="{3B154422-9784-42E1-876F-D43CA21EC088}" type="sibTrans" cxnId="{811561E4-136E-4717-BC05-215CC2A2EB19}">
      <dgm:prSet/>
      <dgm:spPr/>
      <dgm:t>
        <a:bodyPr/>
        <a:lstStyle/>
        <a:p>
          <a:endParaRPr lang="en-US"/>
        </a:p>
      </dgm:t>
    </dgm:pt>
    <dgm:pt modelId="{6C8C2E01-0BF8-4DF5-9640-51E63FAD3660}" type="pres">
      <dgm:prSet presAssocID="{D376CCAA-B6A3-4374-AE60-C0542E1A3FA6}" presName="Name0" presStyleCnt="0">
        <dgm:presLayoutVars>
          <dgm:chPref val="1"/>
          <dgm:dir/>
          <dgm:animOne val="branch"/>
          <dgm:animLvl val="lvl"/>
          <dgm:resizeHandles/>
        </dgm:presLayoutVars>
      </dgm:prSet>
      <dgm:spPr/>
      <dgm:t>
        <a:bodyPr/>
        <a:lstStyle/>
        <a:p>
          <a:endParaRPr lang="en-US"/>
        </a:p>
      </dgm:t>
    </dgm:pt>
    <dgm:pt modelId="{59029515-DBD8-4514-8B21-4E26AE64D9F5}" type="pres">
      <dgm:prSet presAssocID="{6539F145-C06A-4630-A21C-5320E98579A4}" presName="vertOne" presStyleCnt="0"/>
      <dgm:spPr/>
      <dgm:t>
        <a:bodyPr/>
        <a:lstStyle/>
        <a:p>
          <a:endParaRPr lang="en-US"/>
        </a:p>
      </dgm:t>
    </dgm:pt>
    <dgm:pt modelId="{9EDB8A55-D8D1-45CC-B90A-15EFDC64F3C3}" type="pres">
      <dgm:prSet presAssocID="{6539F145-C06A-4630-A21C-5320E98579A4}" presName="txOne" presStyleLbl="node0" presStyleIdx="0" presStyleCnt="1">
        <dgm:presLayoutVars>
          <dgm:chPref val="3"/>
        </dgm:presLayoutVars>
      </dgm:prSet>
      <dgm:spPr/>
      <dgm:t>
        <a:bodyPr/>
        <a:lstStyle/>
        <a:p>
          <a:endParaRPr lang="en-US"/>
        </a:p>
      </dgm:t>
    </dgm:pt>
    <dgm:pt modelId="{2640DC4D-C5E2-4A11-B869-422CE924FEA6}" type="pres">
      <dgm:prSet presAssocID="{6539F145-C06A-4630-A21C-5320E98579A4}" presName="parTransOne" presStyleCnt="0"/>
      <dgm:spPr/>
      <dgm:t>
        <a:bodyPr/>
        <a:lstStyle/>
        <a:p>
          <a:endParaRPr lang="en-US"/>
        </a:p>
      </dgm:t>
    </dgm:pt>
    <dgm:pt modelId="{E7471CB8-DBD3-4A2A-8AC1-E46DAEFD96C1}" type="pres">
      <dgm:prSet presAssocID="{6539F145-C06A-4630-A21C-5320E98579A4}" presName="horzOne" presStyleCnt="0"/>
      <dgm:spPr/>
      <dgm:t>
        <a:bodyPr/>
        <a:lstStyle/>
        <a:p>
          <a:endParaRPr lang="en-US"/>
        </a:p>
      </dgm:t>
    </dgm:pt>
    <dgm:pt modelId="{1CBC769A-2097-44C1-AF05-EBFF048C5D28}" type="pres">
      <dgm:prSet presAssocID="{E1CF03EA-F648-47CD-BF77-E1F922DF9CC7}" presName="vertTwo" presStyleCnt="0"/>
      <dgm:spPr/>
      <dgm:t>
        <a:bodyPr/>
        <a:lstStyle/>
        <a:p>
          <a:endParaRPr lang="en-US"/>
        </a:p>
      </dgm:t>
    </dgm:pt>
    <dgm:pt modelId="{549DEB93-E88F-4139-833F-75B900427AF3}" type="pres">
      <dgm:prSet presAssocID="{E1CF03EA-F648-47CD-BF77-E1F922DF9CC7}" presName="txTwo" presStyleLbl="node2" presStyleIdx="0" presStyleCnt="2">
        <dgm:presLayoutVars>
          <dgm:chPref val="3"/>
        </dgm:presLayoutVars>
      </dgm:prSet>
      <dgm:spPr/>
      <dgm:t>
        <a:bodyPr/>
        <a:lstStyle/>
        <a:p>
          <a:endParaRPr lang="en-US"/>
        </a:p>
      </dgm:t>
    </dgm:pt>
    <dgm:pt modelId="{B6FEB7A1-5846-43DF-9FFC-5BE3D697FB64}" type="pres">
      <dgm:prSet presAssocID="{E1CF03EA-F648-47CD-BF77-E1F922DF9CC7}" presName="parTransTwo" presStyleCnt="0"/>
      <dgm:spPr/>
      <dgm:t>
        <a:bodyPr/>
        <a:lstStyle/>
        <a:p>
          <a:endParaRPr lang="en-US"/>
        </a:p>
      </dgm:t>
    </dgm:pt>
    <dgm:pt modelId="{30EFCEF1-BF44-43DF-8267-888E8C54E94D}" type="pres">
      <dgm:prSet presAssocID="{E1CF03EA-F648-47CD-BF77-E1F922DF9CC7}" presName="horzTwo" presStyleCnt="0"/>
      <dgm:spPr/>
      <dgm:t>
        <a:bodyPr/>
        <a:lstStyle/>
        <a:p>
          <a:endParaRPr lang="en-US"/>
        </a:p>
      </dgm:t>
    </dgm:pt>
    <dgm:pt modelId="{FC3BAFC3-CFA6-49FC-A39E-B6FB32239709}" type="pres">
      <dgm:prSet presAssocID="{7317EF58-69A8-42A4-A2F5-E7A7012EFD23}" presName="vertThree" presStyleCnt="0"/>
      <dgm:spPr/>
      <dgm:t>
        <a:bodyPr/>
        <a:lstStyle/>
        <a:p>
          <a:endParaRPr lang="en-US"/>
        </a:p>
      </dgm:t>
    </dgm:pt>
    <dgm:pt modelId="{D286C71A-38F7-4EAA-9A2C-67E0957034BE}" type="pres">
      <dgm:prSet presAssocID="{7317EF58-69A8-42A4-A2F5-E7A7012EFD23}" presName="txThree" presStyleLbl="node3" presStyleIdx="0" presStyleCnt="4">
        <dgm:presLayoutVars>
          <dgm:chPref val="3"/>
        </dgm:presLayoutVars>
      </dgm:prSet>
      <dgm:spPr/>
      <dgm:t>
        <a:bodyPr/>
        <a:lstStyle/>
        <a:p>
          <a:endParaRPr lang="en-US"/>
        </a:p>
      </dgm:t>
    </dgm:pt>
    <dgm:pt modelId="{6A633DBF-B849-44E9-9C91-3AF3C62BA6DB}" type="pres">
      <dgm:prSet presAssocID="{7317EF58-69A8-42A4-A2F5-E7A7012EFD23}" presName="horzThree" presStyleCnt="0"/>
      <dgm:spPr/>
      <dgm:t>
        <a:bodyPr/>
        <a:lstStyle/>
        <a:p>
          <a:endParaRPr lang="en-US"/>
        </a:p>
      </dgm:t>
    </dgm:pt>
    <dgm:pt modelId="{5729DDF6-BD58-4DFD-BCCD-80890FF1C3D2}" type="pres">
      <dgm:prSet presAssocID="{17F6AA10-A461-4475-BD95-5E0BBD3E9E4D}" presName="sibSpaceThree" presStyleCnt="0"/>
      <dgm:spPr/>
      <dgm:t>
        <a:bodyPr/>
        <a:lstStyle/>
        <a:p>
          <a:endParaRPr lang="en-US"/>
        </a:p>
      </dgm:t>
    </dgm:pt>
    <dgm:pt modelId="{5550B103-89E4-4831-9FAB-4A54DBFEB668}" type="pres">
      <dgm:prSet presAssocID="{E6CD41F4-6764-4C64-9FDC-D5AFE78E61C0}" presName="vertThree" presStyleCnt="0"/>
      <dgm:spPr/>
      <dgm:t>
        <a:bodyPr/>
        <a:lstStyle/>
        <a:p>
          <a:endParaRPr lang="en-US"/>
        </a:p>
      </dgm:t>
    </dgm:pt>
    <dgm:pt modelId="{609846DA-D0EA-48A8-BB6A-10F68716AA69}" type="pres">
      <dgm:prSet presAssocID="{E6CD41F4-6764-4C64-9FDC-D5AFE78E61C0}" presName="txThree" presStyleLbl="node3" presStyleIdx="1" presStyleCnt="4">
        <dgm:presLayoutVars>
          <dgm:chPref val="3"/>
        </dgm:presLayoutVars>
      </dgm:prSet>
      <dgm:spPr/>
      <dgm:t>
        <a:bodyPr/>
        <a:lstStyle/>
        <a:p>
          <a:endParaRPr lang="en-US"/>
        </a:p>
      </dgm:t>
    </dgm:pt>
    <dgm:pt modelId="{43551B81-6857-421E-B1C8-C4E7DB77CC1E}" type="pres">
      <dgm:prSet presAssocID="{E6CD41F4-6764-4C64-9FDC-D5AFE78E61C0}" presName="horzThree" presStyleCnt="0"/>
      <dgm:spPr/>
      <dgm:t>
        <a:bodyPr/>
        <a:lstStyle/>
        <a:p>
          <a:endParaRPr lang="en-US"/>
        </a:p>
      </dgm:t>
    </dgm:pt>
    <dgm:pt modelId="{5378088D-EA51-4A64-8C8D-8C6B5959E7DE}" type="pres">
      <dgm:prSet presAssocID="{1722385B-5453-4E19-9685-A61E7BED1785}" presName="sibSpaceTwo" presStyleCnt="0"/>
      <dgm:spPr/>
      <dgm:t>
        <a:bodyPr/>
        <a:lstStyle/>
        <a:p>
          <a:endParaRPr lang="en-US"/>
        </a:p>
      </dgm:t>
    </dgm:pt>
    <dgm:pt modelId="{4C045E83-7F3C-4065-9BA9-B3D4FA6A3137}" type="pres">
      <dgm:prSet presAssocID="{BDBDAD6C-7C4C-4559-A44A-548EFCBF7F3E}" presName="vertTwo" presStyleCnt="0"/>
      <dgm:spPr/>
      <dgm:t>
        <a:bodyPr/>
        <a:lstStyle/>
        <a:p>
          <a:endParaRPr lang="en-US"/>
        </a:p>
      </dgm:t>
    </dgm:pt>
    <dgm:pt modelId="{F719689B-47F1-47CD-B931-EC7CFCCF6F99}" type="pres">
      <dgm:prSet presAssocID="{BDBDAD6C-7C4C-4559-A44A-548EFCBF7F3E}" presName="txTwo" presStyleLbl="node2" presStyleIdx="1" presStyleCnt="2">
        <dgm:presLayoutVars>
          <dgm:chPref val="3"/>
        </dgm:presLayoutVars>
      </dgm:prSet>
      <dgm:spPr/>
      <dgm:t>
        <a:bodyPr/>
        <a:lstStyle/>
        <a:p>
          <a:endParaRPr lang="en-US"/>
        </a:p>
      </dgm:t>
    </dgm:pt>
    <dgm:pt modelId="{C10C2BFE-605A-4740-994D-3CF470DA64BA}" type="pres">
      <dgm:prSet presAssocID="{BDBDAD6C-7C4C-4559-A44A-548EFCBF7F3E}" presName="parTransTwo" presStyleCnt="0"/>
      <dgm:spPr/>
      <dgm:t>
        <a:bodyPr/>
        <a:lstStyle/>
        <a:p>
          <a:endParaRPr lang="en-US"/>
        </a:p>
      </dgm:t>
    </dgm:pt>
    <dgm:pt modelId="{D1822C81-0F5D-4936-B18A-0CC22114DABA}" type="pres">
      <dgm:prSet presAssocID="{BDBDAD6C-7C4C-4559-A44A-548EFCBF7F3E}" presName="horzTwo" presStyleCnt="0"/>
      <dgm:spPr/>
      <dgm:t>
        <a:bodyPr/>
        <a:lstStyle/>
        <a:p>
          <a:endParaRPr lang="en-US"/>
        </a:p>
      </dgm:t>
    </dgm:pt>
    <dgm:pt modelId="{1CC02902-F0CA-44B3-ACBD-F4637B5C066B}" type="pres">
      <dgm:prSet presAssocID="{4FD37521-8E50-4057-A05C-D3330421F542}" presName="vertThree" presStyleCnt="0"/>
      <dgm:spPr/>
      <dgm:t>
        <a:bodyPr/>
        <a:lstStyle/>
        <a:p>
          <a:endParaRPr lang="en-US"/>
        </a:p>
      </dgm:t>
    </dgm:pt>
    <dgm:pt modelId="{B04EE01C-276B-4E1F-8E88-8FD225A477C7}" type="pres">
      <dgm:prSet presAssocID="{4FD37521-8E50-4057-A05C-D3330421F542}" presName="txThree" presStyleLbl="node3" presStyleIdx="2" presStyleCnt="4">
        <dgm:presLayoutVars>
          <dgm:chPref val="3"/>
        </dgm:presLayoutVars>
      </dgm:prSet>
      <dgm:spPr/>
      <dgm:t>
        <a:bodyPr/>
        <a:lstStyle/>
        <a:p>
          <a:endParaRPr lang="en-US"/>
        </a:p>
      </dgm:t>
    </dgm:pt>
    <dgm:pt modelId="{D4DC8DB8-A2F6-4955-8F60-9E009C2E8D38}" type="pres">
      <dgm:prSet presAssocID="{4FD37521-8E50-4057-A05C-D3330421F542}" presName="horzThree" presStyleCnt="0"/>
      <dgm:spPr/>
      <dgm:t>
        <a:bodyPr/>
        <a:lstStyle/>
        <a:p>
          <a:endParaRPr lang="en-US"/>
        </a:p>
      </dgm:t>
    </dgm:pt>
    <dgm:pt modelId="{58F4611D-ABD1-4FAB-9C62-162BE8CDC6B9}" type="pres">
      <dgm:prSet presAssocID="{1BDCA950-D470-43DC-B608-4704C51AA19C}" presName="sibSpaceThree" presStyleCnt="0"/>
      <dgm:spPr/>
      <dgm:t>
        <a:bodyPr/>
        <a:lstStyle/>
        <a:p>
          <a:endParaRPr lang="en-US"/>
        </a:p>
      </dgm:t>
    </dgm:pt>
    <dgm:pt modelId="{6678AFEC-219B-4314-A52C-1A9C2713125C}" type="pres">
      <dgm:prSet presAssocID="{76E40947-DF38-442A-98F0-1EBDE1DFC672}" presName="vertThree" presStyleCnt="0"/>
      <dgm:spPr/>
      <dgm:t>
        <a:bodyPr/>
        <a:lstStyle/>
        <a:p>
          <a:endParaRPr lang="en-US"/>
        </a:p>
      </dgm:t>
    </dgm:pt>
    <dgm:pt modelId="{196E69D4-F34D-4DAE-A5DF-6AD15CF85E8C}" type="pres">
      <dgm:prSet presAssocID="{76E40947-DF38-442A-98F0-1EBDE1DFC672}" presName="txThree" presStyleLbl="node3" presStyleIdx="3" presStyleCnt="4">
        <dgm:presLayoutVars>
          <dgm:chPref val="3"/>
        </dgm:presLayoutVars>
      </dgm:prSet>
      <dgm:spPr/>
      <dgm:t>
        <a:bodyPr/>
        <a:lstStyle/>
        <a:p>
          <a:endParaRPr lang="en-US"/>
        </a:p>
      </dgm:t>
    </dgm:pt>
    <dgm:pt modelId="{E33EB8AF-F78E-40CB-BAF7-EA954AF01A32}" type="pres">
      <dgm:prSet presAssocID="{76E40947-DF38-442A-98F0-1EBDE1DFC672}" presName="horzThree" presStyleCnt="0"/>
      <dgm:spPr/>
      <dgm:t>
        <a:bodyPr/>
        <a:lstStyle/>
        <a:p>
          <a:endParaRPr lang="en-US"/>
        </a:p>
      </dgm:t>
    </dgm:pt>
  </dgm:ptLst>
  <dgm:cxnLst>
    <dgm:cxn modelId="{F25B2006-C834-4298-9D4D-246B481F6161}" type="presOf" srcId="{6539F145-C06A-4630-A21C-5320E98579A4}" destId="{9EDB8A55-D8D1-45CC-B90A-15EFDC64F3C3}" srcOrd="0" destOrd="0" presId="urn:microsoft.com/office/officeart/2005/8/layout/hierarchy4"/>
    <dgm:cxn modelId="{1A273E62-0EB7-445E-AA87-7FF744D0FFC2}" type="presOf" srcId="{4FD37521-8E50-4057-A05C-D3330421F542}" destId="{B04EE01C-276B-4E1F-8E88-8FD225A477C7}" srcOrd="0" destOrd="0" presId="urn:microsoft.com/office/officeart/2005/8/layout/hierarchy4"/>
    <dgm:cxn modelId="{7EE2A438-DB69-4190-9D0C-C4534ED6578B}" srcId="{E1CF03EA-F648-47CD-BF77-E1F922DF9CC7}" destId="{E6CD41F4-6764-4C64-9FDC-D5AFE78E61C0}" srcOrd="1" destOrd="0" parTransId="{0C431F7A-65D9-48A2-86F4-C8DAF3F9C7B7}" sibTransId="{160E27E2-D170-47F7-8198-AFB88147ECEE}"/>
    <dgm:cxn modelId="{17F2BFD4-6B02-4112-B9F0-97DAE02DCA6F}" type="presOf" srcId="{BDBDAD6C-7C4C-4559-A44A-548EFCBF7F3E}" destId="{F719689B-47F1-47CD-B931-EC7CFCCF6F99}" srcOrd="0" destOrd="0" presId="urn:microsoft.com/office/officeart/2005/8/layout/hierarchy4"/>
    <dgm:cxn modelId="{99A5C4C3-89A2-4CC5-B055-5A798C7AC198}" srcId="{6539F145-C06A-4630-A21C-5320E98579A4}" destId="{E1CF03EA-F648-47CD-BF77-E1F922DF9CC7}" srcOrd="0" destOrd="0" parTransId="{4673FF6E-1AEA-4F3C-B233-69E7A22173AF}" sibTransId="{1722385B-5453-4E19-9685-A61E7BED1785}"/>
    <dgm:cxn modelId="{615517C4-3B3A-442C-BBDB-2BD9A71B208C}" srcId="{D376CCAA-B6A3-4374-AE60-C0542E1A3FA6}" destId="{6539F145-C06A-4630-A21C-5320E98579A4}" srcOrd="0" destOrd="0" parTransId="{18810481-15F4-4B54-AD65-43FCB34FC695}" sibTransId="{B53A37B6-B3BC-45FC-A01B-EF51F8BD18A0}"/>
    <dgm:cxn modelId="{501C30AA-5CDB-402C-8523-D72E6718F2FF}" type="presOf" srcId="{D376CCAA-B6A3-4374-AE60-C0542E1A3FA6}" destId="{6C8C2E01-0BF8-4DF5-9640-51E63FAD3660}" srcOrd="0" destOrd="0" presId="urn:microsoft.com/office/officeart/2005/8/layout/hierarchy4"/>
    <dgm:cxn modelId="{3384037C-9A0E-4633-BB9B-55289B1EDEEA}" srcId="{BDBDAD6C-7C4C-4559-A44A-548EFCBF7F3E}" destId="{4FD37521-8E50-4057-A05C-D3330421F542}" srcOrd="0" destOrd="0" parTransId="{994C1710-8DAB-435D-B06F-85D9548F1E8B}" sibTransId="{1BDCA950-D470-43DC-B608-4704C51AA19C}"/>
    <dgm:cxn modelId="{5E142C65-816D-4094-84F6-CB06B2F103E8}" type="presOf" srcId="{7317EF58-69A8-42A4-A2F5-E7A7012EFD23}" destId="{D286C71A-38F7-4EAA-9A2C-67E0957034BE}" srcOrd="0" destOrd="0" presId="urn:microsoft.com/office/officeart/2005/8/layout/hierarchy4"/>
    <dgm:cxn modelId="{0A804378-7955-486A-B6B9-FEE2FA16819A}" type="presOf" srcId="{E1CF03EA-F648-47CD-BF77-E1F922DF9CC7}" destId="{549DEB93-E88F-4139-833F-75B900427AF3}" srcOrd="0" destOrd="0" presId="urn:microsoft.com/office/officeart/2005/8/layout/hierarchy4"/>
    <dgm:cxn modelId="{811561E4-136E-4717-BC05-215CC2A2EB19}" srcId="{BDBDAD6C-7C4C-4559-A44A-548EFCBF7F3E}" destId="{76E40947-DF38-442A-98F0-1EBDE1DFC672}" srcOrd="1" destOrd="0" parTransId="{2CA1BDBF-0355-4962-AC9F-55D4A86FEF50}" sibTransId="{3B154422-9784-42E1-876F-D43CA21EC088}"/>
    <dgm:cxn modelId="{520E2B21-EA7A-4376-9688-E8160791C241}" type="presOf" srcId="{E6CD41F4-6764-4C64-9FDC-D5AFE78E61C0}" destId="{609846DA-D0EA-48A8-BB6A-10F68716AA69}" srcOrd="0" destOrd="0" presId="urn:microsoft.com/office/officeart/2005/8/layout/hierarchy4"/>
    <dgm:cxn modelId="{048C3FEF-EF40-4A56-ABC0-4EF93E396B29}" srcId="{6539F145-C06A-4630-A21C-5320E98579A4}" destId="{BDBDAD6C-7C4C-4559-A44A-548EFCBF7F3E}" srcOrd="1" destOrd="0" parTransId="{CD075A3F-04EC-4B1C-BEF1-7E3D9956C8FF}" sibTransId="{E2F3A714-182C-44C1-B61F-B1B508FCD016}"/>
    <dgm:cxn modelId="{40CFF37B-2D29-4E8A-ABE7-E2A23652CA4F}" srcId="{E1CF03EA-F648-47CD-BF77-E1F922DF9CC7}" destId="{7317EF58-69A8-42A4-A2F5-E7A7012EFD23}" srcOrd="0" destOrd="0" parTransId="{8026AD23-AFBB-4B87-8903-89935B48170E}" sibTransId="{17F6AA10-A461-4475-BD95-5E0BBD3E9E4D}"/>
    <dgm:cxn modelId="{5F86DC11-2393-407D-AAE4-04FA6485F302}" type="presOf" srcId="{76E40947-DF38-442A-98F0-1EBDE1DFC672}" destId="{196E69D4-F34D-4DAE-A5DF-6AD15CF85E8C}" srcOrd="0" destOrd="0" presId="urn:microsoft.com/office/officeart/2005/8/layout/hierarchy4"/>
    <dgm:cxn modelId="{2E2F0456-FA3C-4446-8E30-6F302E2AFF37}" type="presParOf" srcId="{6C8C2E01-0BF8-4DF5-9640-51E63FAD3660}" destId="{59029515-DBD8-4514-8B21-4E26AE64D9F5}" srcOrd="0" destOrd="0" presId="urn:microsoft.com/office/officeart/2005/8/layout/hierarchy4"/>
    <dgm:cxn modelId="{F1935058-6A7E-4B9C-83C4-F5FBA7BC0F03}" type="presParOf" srcId="{59029515-DBD8-4514-8B21-4E26AE64D9F5}" destId="{9EDB8A55-D8D1-45CC-B90A-15EFDC64F3C3}" srcOrd="0" destOrd="0" presId="urn:microsoft.com/office/officeart/2005/8/layout/hierarchy4"/>
    <dgm:cxn modelId="{DCED1895-E56F-4581-8809-108EF0B68DA8}" type="presParOf" srcId="{59029515-DBD8-4514-8B21-4E26AE64D9F5}" destId="{2640DC4D-C5E2-4A11-B869-422CE924FEA6}" srcOrd="1" destOrd="0" presId="urn:microsoft.com/office/officeart/2005/8/layout/hierarchy4"/>
    <dgm:cxn modelId="{4F293E6C-79A6-47FC-A1C7-1D37A057272F}" type="presParOf" srcId="{59029515-DBD8-4514-8B21-4E26AE64D9F5}" destId="{E7471CB8-DBD3-4A2A-8AC1-E46DAEFD96C1}" srcOrd="2" destOrd="0" presId="urn:microsoft.com/office/officeart/2005/8/layout/hierarchy4"/>
    <dgm:cxn modelId="{25762C0E-EE7A-4D8E-A8C2-6617527984E3}" type="presParOf" srcId="{E7471CB8-DBD3-4A2A-8AC1-E46DAEFD96C1}" destId="{1CBC769A-2097-44C1-AF05-EBFF048C5D28}" srcOrd="0" destOrd="0" presId="urn:microsoft.com/office/officeart/2005/8/layout/hierarchy4"/>
    <dgm:cxn modelId="{83E420EA-9C37-4B07-B1FD-1124837B4527}" type="presParOf" srcId="{1CBC769A-2097-44C1-AF05-EBFF048C5D28}" destId="{549DEB93-E88F-4139-833F-75B900427AF3}" srcOrd="0" destOrd="0" presId="urn:microsoft.com/office/officeart/2005/8/layout/hierarchy4"/>
    <dgm:cxn modelId="{53EDD4A4-8363-4327-8EE2-A0D7F369F4DC}" type="presParOf" srcId="{1CBC769A-2097-44C1-AF05-EBFF048C5D28}" destId="{B6FEB7A1-5846-43DF-9FFC-5BE3D697FB64}" srcOrd="1" destOrd="0" presId="urn:microsoft.com/office/officeart/2005/8/layout/hierarchy4"/>
    <dgm:cxn modelId="{3132288D-DDCB-4FAD-BDEE-5AABE5FE5121}" type="presParOf" srcId="{1CBC769A-2097-44C1-AF05-EBFF048C5D28}" destId="{30EFCEF1-BF44-43DF-8267-888E8C54E94D}" srcOrd="2" destOrd="0" presId="urn:microsoft.com/office/officeart/2005/8/layout/hierarchy4"/>
    <dgm:cxn modelId="{D60B8851-F6D0-49F5-B185-B8047ED3545F}" type="presParOf" srcId="{30EFCEF1-BF44-43DF-8267-888E8C54E94D}" destId="{FC3BAFC3-CFA6-49FC-A39E-B6FB32239709}" srcOrd="0" destOrd="0" presId="urn:microsoft.com/office/officeart/2005/8/layout/hierarchy4"/>
    <dgm:cxn modelId="{D63871E1-9026-4323-820E-A54AE44DE2EF}" type="presParOf" srcId="{FC3BAFC3-CFA6-49FC-A39E-B6FB32239709}" destId="{D286C71A-38F7-4EAA-9A2C-67E0957034BE}" srcOrd="0" destOrd="0" presId="urn:microsoft.com/office/officeart/2005/8/layout/hierarchy4"/>
    <dgm:cxn modelId="{4386E6A3-1F88-4E5B-8FB4-2D50C42B5C95}" type="presParOf" srcId="{FC3BAFC3-CFA6-49FC-A39E-B6FB32239709}" destId="{6A633DBF-B849-44E9-9C91-3AF3C62BA6DB}" srcOrd="1" destOrd="0" presId="urn:microsoft.com/office/officeart/2005/8/layout/hierarchy4"/>
    <dgm:cxn modelId="{C0EC184F-6B73-4A75-8594-C8EB5E8CDE30}" type="presParOf" srcId="{30EFCEF1-BF44-43DF-8267-888E8C54E94D}" destId="{5729DDF6-BD58-4DFD-BCCD-80890FF1C3D2}" srcOrd="1" destOrd="0" presId="urn:microsoft.com/office/officeart/2005/8/layout/hierarchy4"/>
    <dgm:cxn modelId="{138EA714-911E-4D0C-AF48-0FB3FDF97765}" type="presParOf" srcId="{30EFCEF1-BF44-43DF-8267-888E8C54E94D}" destId="{5550B103-89E4-4831-9FAB-4A54DBFEB668}" srcOrd="2" destOrd="0" presId="urn:microsoft.com/office/officeart/2005/8/layout/hierarchy4"/>
    <dgm:cxn modelId="{6D297597-B924-4278-BF6F-EA9BD9A91BED}" type="presParOf" srcId="{5550B103-89E4-4831-9FAB-4A54DBFEB668}" destId="{609846DA-D0EA-48A8-BB6A-10F68716AA69}" srcOrd="0" destOrd="0" presId="urn:microsoft.com/office/officeart/2005/8/layout/hierarchy4"/>
    <dgm:cxn modelId="{B793549E-7A5A-471C-856B-01AB99DCDA6A}" type="presParOf" srcId="{5550B103-89E4-4831-9FAB-4A54DBFEB668}" destId="{43551B81-6857-421E-B1C8-C4E7DB77CC1E}" srcOrd="1" destOrd="0" presId="urn:microsoft.com/office/officeart/2005/8/layout/hierarchy4"/>
    <dgm:cxn modelId="{62D6C538-9165-4AF3-A8C3-D2DD443DEC57}" type="presParOf" srcId="{E7471CB8-DBD3-4A2A-8AC1-E46DAEFD96C1}" destId="{5378088D-EA51-4A64-8C8D-8C6B5959E7DE}" srcOrd="1" destOrd="0" presId="urn:microsoft.com/office/officeart/2005/8/layout/hierarchy4"/>
    <dgm:cxn modelId="{372F2585-2AB7-44B3-A67B-6A6EFD283D93}" type="presParOf" srcId="{E7471CB8-DBD3-4A2A-8AC1-E46DAEFD96C1}" destId="{4C045E83-7F3C-4065-9BA9-B3D4FA6A3137}" srcOrd="2" destOrd="0" presId="urn:microsoft.com/office/officeart/2005/8/layout/hierarchy4"/>
    <dgm:cxn modelId="{74DF6E12-DD2C-4563-8EB7-105FD477B1D7}" type="presParOf" srcId="{4C045E83-7F3C-4065-9BA9-B3D4FA6A3137}" destId="{F719689B-47F1-47CD-B931-EC7CFCCF6F99}" srcOrd="0" destOrd="0" presId="urn:microsoft.com/office/officeart/2005/8/layout/hierarchy4"/>
    <dgm:cxn modelId="{658411AB-EBA0-4621-A8DB-EA579BAF6677}" type="presParOf" srcId="{4C045E83-7F3C-4065-9BA9-B3D4FA6A3137}" destId="{C10C2BFE-605A-4740-994D-3CF470DA64BA}" srcOrd="1" destOrd="0" presId="urn:microsoft.com/office/officeart/2005/8/layout/hierarchy4"/>
    <dgm:cxn modelId="{5770E6F1-6AA6-4128-B6DA-AA2616EC8889}" type="presParOf" srcId="{4C045E83-7F3C-4065-9BA9-B3D4FA6A3137}" destId="{D1822C81-0F5D-4936-B18A-0CC22114DABA}" srcOrd="2" destOrd="0" presId="urn:microsoft.com/office/officeart/2005/8/layout/hierarchy4"/>
    <dgm:cxn modelId="{AA9B7720-10D7-4412-9C83-B908F5A3B768}" type="presParOf" srcId="{D1822C81-0F5D-4936-B18A-0CC22114DABA}" destId="{1CC02902-F0CA-44B3-ACBD-F4637B5C066B}" srcOrd="0" destOrd="0" presId="urn:microsoft.com/office/officeart/2005/8/layout/hierarchy4"/>
    <dgm:cxn modelId="{031C4A00-245B-46AE-A24F-293361E30A04}" type="presParOf" srcId="{1CC02902-F0CA-44B3-ACBD-F4637B5C066B}" destId="{B04EE01C-276B-4E1F-8E88-8FD225A477C7}" srcOrd="0" destOrd="0" presId="urn:microsoft.com/office/officeart/2005/8/layout/hierarchy4"/>
    <dgm:cxn modelId="{FD82AF0C-3481-42A2-A52B-18CCEB121E71}" type="presParOf" srcId="{1CC02902-F0CA-44B3-ACBD-F4637B5C066B}" destId="{D4DC8DB8-A2F6-4955-8F60-9E009C2E8D38}" srcOrd="1" destOrd="0" presId="urn:microsoft.com/office/officeart/2005/8/layout/hierarchy4"/>
    <dgm:cxn modelId="{516CA095-883F-4054-8EF3-7D6A34CA36B4}" type="presParOf" srcId="{D1822C81-0F5D-4936-B18A-0CC22114DABA}" destId="{58F4611D-ABD1-4FAB-9C62-162BE8CDC6B9}" srcOrd="1" destOrd="0" presId="urn:microsoft.com/office/officeart/2005/8/layout/hierarchy4"/>
    <dgm:cxn modelId="{3A2DF9E8-1014-4E9F-90BB-5EA68FB40D92}" type="presParOf" srcId="{D1822C81-0F5D-4936-B18A-0CC22114DABA}" destId="{6678AFEC-219B-4314-A52C-1A9C2713125C}" srcOrd="2" destOrd="0" presId="urn:microsoft.com/office/officeart/2005/8/layout/hierarchy4"/>
    <dgm:cxn modelId="{CBD53325-223D-4E2B-AF65-DF7DD0B6EE64}" type="presParOf" srcId="{6678AFEC-219B-4314-A52C-1A9C2713125C}" destId="{196E69D4-F34D-4DAE-A5DF-6AD15CF85E8C}" srcOrd="0" destOrd="0" presId="urn:microsoft.com/office/officeart/2005/8/layout/hierarchy4"/>
    <dgm:cxn modelId="{20DDFD08-E36F-462B-86D2-E2D7FEB003C9}" type="presParOf" srcId="{6678AFEC-219B-4314-A52C-1A9C2713125C}" destId="{E33EB8AF-F78E-40CB-BAF7-EA954AF01A32}"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76CCAA-B6A3-4374-AE60-C0542E1A3FA6}" type="doc">
      <dgm:prSet loTypeId="urn:microsoft.com/office/officeart/2005/8/layout/hierarchy4" loCatId="hierarchy" qsTypeId="urn:microsoft.com/office/officeart/2005/8/quickstyle/simple5" qsCatId="simple" csTypeId="urn:microsoft.com/office/officeart/2005/8/colors/accent5_3" csCatId="accent5" phldr="1"/>
      <dgm:spPr/>
      <dgm:t>
        <a:bodyPr/>
        <a:lstStyle/>
        <a:p>
          <a:endParaRPr lang="en-US"/>
        </a:p>
      </dgm:t>
    </dgm:pt>
    <dgm:pt modelId="{6539F145-C06A-4630-A21C-5320E98579A4}">
      <dgm:prSet/>
      <dgm:spPr>
        <a:solidFill>
          <a:schemeClr val="accent1">
            <a:lumMod val="75000"/>
          </a:schemeClr>
        </a:solidFill>
      </dgm:spPr>
      <dgm:t>
        <a:bodyPr/>
        <a:lstStyle/>
        <a:p>
          <a:pPr rtl="0"/>
          <a:r>
            <a:rPr lang="en-US" b="1" dirty="0" smtClean="0"/>
            <a:t>Land Acquisitions.  In Progress</a:t>
          </a:r>
          <a:endParaRPr lang="en-US" b="1" dirty="0"/>
        </a:p>
      </dgm:t>
    </dgm:pt>
    <dgm:pt modelId="{18810481-15F4-4B54-AD65-43FCB34FC695}" type="parTrans" cxnId="{615517C4-3B3A-442C-BBDB-2BD9A71B208C}">
      <dgm:prSet/>
      <dgm:spPr/>
      <dgm:t>
        <a:bodyPr/>
        <a:lstStyle/>
        <a:p>
          <a:endParaRPr lang="en-US"/>
        </a:p>
      </dgm:t>
    </dgm:pt>
    <dgm:pt modelId="{B53A37B6-B3BC-45FC-A01B-EF51F8BD18A0}" type="sibTrans" cxnId="{615517C4-3B3A-442C-BBDB-2BD9A71B208C}">
      <dgm:prSet/>
      <dgm:spPr/>
      <dgm:t>
        <a:bodyPr/>
        <a:lstStyle/>
        <a:p>
          <a:endParaRPr lang="en-US"/>
        </a:p>
      </dgm:t>
    </dgm:pt>
    <dgm:pt modelId="{E1CF03EA-F648-47CD-BF77-E1F922DF9CC7}">
      <dgm:prSet/>
      <dgm:spPr>
        <a:solidFill>
          <a:schemeClr val="accent1">
            <a:lumMod val="75000"/>
          </a:schemeClr>
        </a:solidFill>
      </dgm:spPr>
      <dgm:t>
        <a:bodyPr/>
        <a:lstStyle/>
        <a:p>
          <a:pPr rtl="0"/>
          <a:r>
            <a:rPr lang="en-US" b="1" dirty="0" smtClean="0"/>
            <a:t>Expansion of pilot project to other cemeteries—in progress.</a:t>
          </a:r>
          <a:endParaRPr lang="en-US" b="1" dirty="0"/>
        </a:p>
      </dgm:t>
    </dgm:pt>
    <dgm:pt modelId="{4673FF6E-1AEA-4F3C-B233-69E7A22173AF}" type="parTrans" cxnId="{99A5C4C3-89A2-4CC5-B055-5A798C7AC198}">
      <dgm:prSet/>
      <dgm:spPr/>
      <dgm:t>
        <a:bodyPr/>
        <a:lstStyle/>
        <a:p>
          <a:endParaRPr lang="en-US"/>
        </a:p>
      </dgm:t>
    </dgm:pt>
    <dgm:pt modelId="{1722385B-5453-4E19-9685-A61E7BED1785}" type="sibTrans" cxnId="{99A5C4C3-89A2-4CC5-B055-5A798C7AC198}">
      <dgm:prSet/>
      <dgm:spPr/>
      <dgm:t>
        <a:bodyPr/>
        <a:lstStyle/>
        <a:p>
          <a:endParaRPr lang="en-US"/>
        </a:p>
      </dgm:t>
    </dgm:pt>
    <dgm:pt modelId="{7317EF58-69A8-42A4-A2F5-E7A7012EFD23}">
      <dgm:prSet/>
      <dgm:spPr>
        <a:solidFill>
          <a:schemeClr val="accent1">
            <a:lumMod val="75000"/>
          </a:schemeClr>
        </a:solidFill>
        <a:effectLst>
          <a:reflection blurRad="6350" stA="50000" endA="300" endPos="38500" dist="50800" dir="5400000" sy="-100000" algn="bl" rotWithShape="0"/>
        </a:effectLst>
      </dgm:spPr>
      <dgm:t>
        <a:bodyPr/>
        <a:lstStyle/>
        <a:p>
          <a:pPr rtl="0"/>
          <a:r>
            <a:rPr lang="en-US" b="1" dirty="0" smtClean="0"/>
            <a:t>Magnolia Cemetery, Meridian, Mississippi.  Acquired, January 2011</a:t>
          </a:r>
          <a:endParaRPr lang="en-US" b="1" dirty="0"/>
        </a:p>
      </dgm:t>
    </dgm:pt>
    <dgm:pt modelId="{8026AD23-AFBB-4B87-8903-89935B48170E}" type="parTrans" cxnId="{40CFF37B-2D29-4E8A-ABE7-E2A23652CA4F}">
      <dgm:prSet/>
      <dgm:spPr/>
      <dgm:t>
        <a:bodyPr/>
        <a:lstStyle/>
        <a:p>
          <a:endParaRPr lang="en-US"/>
        </a:p>
      </dgm:t>
    </dgm:pt>
    <dgm:pt modelId="{17F6AA10-A461-4475-BD95-5E0BBD3E9E4D}" type="sibTrans" cxnId="{40CFF37B-2D29-4E8A-ABE7-E2A23652CA4F}">
      <dgm:prSet/>
      <dgm:spPr/>
      <dgm:t>
        <a:bodyPr/>
        <a:lstStyle/>
        <a:p>
          <a:endParaRPr lang="en-US"/>
        </a:p>
      </dgm:t>
    </dgm:pt>
    <dgm:pt modelId="{E6CD41F4-6764-4C64-9FDC-D5AFE78E61C0}">
      <dgm:prSet/>
      <dgm:spPr>
        <a:solidFill>
          <a:schemeClr val="accent1">
            <a:lumMod val="75000"/>
          </a:schemeClr>
        </a:solidFill>
        <a:effectLst>
          <a:reflection blurRad="6350" stA="50000" endA="300" endPos="38500" dist="50800" dir="5400000" sy="-100000" algn="bl" rotWithShape="0"/>
        </a:effectLst>
      </dgm:spPr>
      <dgm:t>
        <a:bodyPr/>
        <a:lstStyle/>
        <a:p>
          <a:pPr rtl="0"/>
          <a:r>
            <a:rPr lang="en-US" b="1" dirty="0" smtClean="0"/>
            <a:t>Meridian Memorial Park,  Meridian, Mississippi.  Acquired, January 2011</a:t>
          </a:r>
          <a:endParaRPr lang="en-US" b="1" dirty="0"/>
        </a:p>
      </dgm:t>
    </dgm:pt>
    <dgm:pt modelId="{0C431F7A-65D9-48A2-86F4-C8DAF3F9C7B7}" type="parTrans" cxnId="{7EE2A438-DB69-4190-9D0C-C4534ED6578B}">
      <dgm:prSet/>
      <dgm:spPr/>
      <dgm:t>
        <a:bodyPr/>
        <a:lstStyle/>
        <a:p>
          <a:endParaRPr lang="en-US"/>
        </a:p>
      </dgm:t>
    </dgm:pt>
    <dgm:pt modelId="{160E27E2-D170-47F7-8198-AFB88147ECEE}" type="sibTrans" cxnId="{7EE2A438-DB69-4190-9D0C-C4534ED6578B}">
      <dgm:prSet/>
      <dgm:spPr/>
      <dgm:t>
        <a:bodyPr/>
        <a:lstStyle/>
        <a:p>
          <a:endParaRPr lang="en-US"/>
        </a:p>
      </dgm:t>
    </dgm:pt>
    <dgm:pt modelId="{BDBDAD6C-7C4C-4559-A44A-548EFCBF7F3E}">
      <dgm:prSet/>
      <dgm:spPr>
        <a:solidFill>
          <a:schemeClr val="accent1">
            <a:lumMod val="75000"/>
          </a:schemeClr>
        </a:solidFill>
      </dgm:spPr>
      <dgm:t>
        <a:bodyPr/>
        <a:lstStyle/>
        <a:p>
          <a:pPr rtl="0"/>
          <a:r>
            <a:rPr lang="en-US" b="1" dirty="0" smtClean="0"/>
            <a:t>Extension of idea to include </a:t>
          </a:r>
          <a:r>
            <a:rPr lang="en-US" b="1" dirty="0" smtClean="0">
              <a:hlinkClick xmlns:r="http://schemas.openxmlformats.org/officeDocument/2006/relationships" r:id="rId1"/>
            </a:rPr>
            <a:t>golf course </a:t>
          </a:r>
          <a:r>
            <a:rPr lang="en-US" b="1" dirty="0" smtClean="0"/>
            <a:t>perimeter lands—viewing the golf course as a nation of 18 contiguous states.</a:t>
          </a:r>
          <a:endParaRPr lang="en-US" b="1" dirty="0"/>
        </a:p>
      </dgm:t>
    </dgm:pt>
    <dgm:pt modelId="{CD075A3F-04EC-4B1C-BEF1-7E3D9956C8FF}" type="parTrans" cxnId="{048C3FEF-EF40-4A56-ABC0-4EF93E396B29}">
      <dgm:prSet/>
      <dgm:spPr/>
      <dgm:t>
        <a:bodyPr/>
        <a:lstStyle/>
        <a:p>
          <a:endParaRPr lang="en-US"/>
        </a:p>
      </dgm:t>
    </dgm:pt>
    <dgm:pt modelId="{E2F3A714-182C-44C1-B61F-B1B508FCD016}" type="sibTrans" cxnId="{048C3FEF-EF40-4A56-ABC0-4EF93E396B29}">
      <dgm:prSet/>
      <dgm:spPr/>
      <dgm:t>
        <a:bodyPr/>
        <a:lstStyle/>
        <a:p>
          <a:endParaRPr lang="en-US"/>
        </a:p>
      </dgm:t>
    </dgm:pt>
    <dgm:pt modelId="{4FD37521-8E50-4057-A05C-D3330421F542}">
      <dgm:prSet/>
      <dgm:spPr>
        <a:solidFill>
          <a:schemeClr val="accent1">
            <a:lumMod val="75000"/>
          </a:schemeClr>
        </a:solidFill>
        <a:effectLst>
          <a:reflection blurRad="6350" stA="50000" endA="300" endPos="38500" dist="50800" dir="5400000" sy="-100000" algn="bl" rotWithShape="0"/>
        </a:effectLst>
      </dgm:spPr>
      <dgm:t>
        <a:bodyPr/>
        <a:lstStyle/>
        <a:p>
          <a:pPr rtl="0"/>
          <a:r>
            <a:rPr lang="en-US" b="1" dirty="0" smtClean="0"/>
            <a:t>Creation of </a:t>
          </a:r>
          <a:r>
            <a:rPr lang="en-US" b="1" dirty="0" err="1" smtClean="0"/>
            <a:t>QRcodes</a:t>
          </a:r>
          <a:r>
            <a:rPr lang="en-US" b="1" dirty="0" smtClean="0"/>
            <a:t> as memorials.</a:t>
          </a:r>
          <a:endParaRPr lang="en-US" b="1" dirty="0"/>
        </a:p>
      </dgm:t>
    </dgm:pt>
    <dgm:pt modelId="{994C1710-8DAB-435D-B06F-85D9548F1E8B}" type="parTrans" cxnId="{3384037C-9A0E-4633-BB9B-55289B1EDEEA}">
      <dgm:prSet/>
      <dgm:spPr/>
      <dgm:t>
        <a:bodyPr/>
        <a:lstStyle/>
        <a:p>
          <a:endParaRPr lang="en-US"/>
        </a:p>
      </dgm:t>
    </dgm:pt>
    <dgm:pt modelId="{1BDCA950-D470-43DC-B608-4704C51AA19C}" type="sibTrans" cxnId="{3384037C-9A0E-4633-BB9B-55289B1EDEEA}">
      <dgm:prSet/>
      <dgm:spPr/>
      <dgm:t>
        <a:bodyPr/>
        <a:lstStyle/>
        <a:p>
          <a:endParaRPr lang="en-US"/>
        </a:p>
      </dgm:t>
    </dgm:pt>
    <dgm:pt modelId="{76E40947-DF38-442A-98F0-1EBDE1DFC672}">
      <dgm:prSet/>
      <dgm:spPr>
        <a:solidFill>
          <a:schemeClr val="accent1">
            <a:lumMod val="75000"/>
          </a:schemeClr>
        </a:solidFill>
        <a:effectLst>
          <a:reflection blurRad="6350" stA="50000" endA="300" endPos="38500" dist="50800" dir="5400000" sy="-100000" algn="bl" rotWithShape="0"/>
        </a:effectLst>
      </dgm:spPr>
      <dgm:t>
        <a:bodyPr/>
        <a:lstStyle/>
        <a:p>
          <a:pPr rtl="0"/>
          <a:r>
            <a:rPr lang="en-US" b="1" dirty="0" smtClean="0"/>
            <a:t>Golf Course Genealogy Garden:</a:t>
          </a:r>
        </a:p>
        <a:p>
          <a:pPr rtl="0"/>
          <a:r>
            <a:rPr lang="en-US" b="1" dirty="0" smtClean="0"/>
            <a:t>Proposal</a:t>
          </a:r>
          <a:endParaRPr lang="en-US" b="1" dirty="0"/>
        </a:p>
      </dgm:t>
    </dgm:pt>
    <dgm:pt modelId="{2CA1BDBF-0355-4962-AC9F-55D4A86FEF50}" type="parTrans" cxnId="{811561E4-136E-4717-BC05-215CC2A2EB19}">
      <dgm:prSet/>
      <dgm:spPr/>
      <dgm:t>
        <a:bodyPr/>
        <a:lstStyle/>
        <a:p>
          <a:endParaRPr lang="en-US"/>
        </a:p>
      </dgm:t>
    </dgm:pt>
    <dgm:pt modelId="{3B154422-9784-42E1-876F-D43CA21EC088}" type="sibTrans" cxnId="{811561E4-136E-4717-BC05-215CC2A2EB19}">
      <dgm:prSet/>
      <dgm:spPr/>
      <dgm:t>
        <a:bodyPr/>
        <a:lstStyle/>
        <a:p>
          <a:endParaRPr lang="en-US"/>
        </a:p>
      </dgm:t>
    </dgm:pt>
    <dgm:pt modelId="{6C8C2E01-0BF8-4DF5-9640-51E63FAD3660}" type="pres">
      <dgm:prSet presAssocID="{D376CCAA-B6A3-4374-AE60-C0542E1A3FA6}" presName="Name0" presStyleCnt="0">
        <dgm:presLayoutVars>
          <dgm:chPref val="1"/>
          <dgm:dir/>
          <dgm:animOne val="branch"/>
          <dgm:animLvl val="lvl"/>
          <dgm:resizeHandles/>
        </dgm:presLayoutVars>
      </dgm:prSet>
      <dgm:spPr/>
      <dgm:t>
        <a:bodyPr/>
        <a:lstStyle/>
        <a:p>
          <a:endParaRPr lang="en-US"/>
        </a:p>
      </dgm:t>
    </dgm:pt>
    <dgm:pt modelId="{59029515-DBD8-4514-8B21-4E26AE64D9F5}" type="pres">
      <dgm:prSet presAssocID="{6539F145-C06A-4630-A21C-5320E98579A4}" presName="vertOne" presStyleCnt="0"/>
      <dgm:spPr/>
      <dgm:t>
        <a:bodyPr/>
        <a:lstStyle/>
        <a:p>
          <a:endParaRPr lang="en-US"/>
        </a:p>
      </dgm:t>
    </dgm:pt>
    <dgm:pt modelId="{9EDB8A55-D8D1-45CC-B90A-15EFDC64F3C3}" type="pres">
      <dgm:prSet presAssocID="{6539F145-C06A-4630-A21C-5320E98579A4}" presName="txOne" presStyleLbl="node0" presStyleIdx="0" presStyleCnt="1">
        <dgm:presLayoutVars>
          <dgm:chPref val="3"/>
        </dgm:presLayoutVars>
      </dgm:prSet>
      <dgm:spPr/>
      <dgm:t>
        <a:bodyPr/>
        <a:lstStyle/>
        <a:p>
          <a:endParaRPr lang="en-US"/>
        </a:p>
      </dgm:t>
    </dgm:pt>
    <dgm:pt modelId="{2640DC4D-C5E2-4A11-B869-422CE924FEA6}" type="pres">
      <dgm:prSet presAssocID="{6539F145-C06A-4630-A21C-5320E98579A4}" presName="parTransOne" presStyleCnt="0"/>
      <dgm:spPr/>
      <dgm:t>
        <a:bodyPr/>
        <a:lstStyle/>
        <a:p>
          <a:endParaRPr lang="en-US"/>
        </a:p>
      </dgm:t>
    </dgm:pt>
    <dgm:pt modelId="{E7471CB8-DBD3-4A2A-8AC1-E46DAEFD96C1}" type="pres">
      <dgm:prSet presAssocID="{6539F145-C06A-4630-A21C-5320E98579A4}" presName="horzOne" presStyleCnt="0"/>
      <dgm:spPr/>
      <dgm:t>
        <a:bodyPr/>
        <a:lstStyle/>
        <a:p>
          <a:endParaRPr lang="en-US"/>
        </a:p>
      </dgm:t>
    </dgm:pt>
    <dgm:pt modelId="{1CBC769A-2097-44C1-AF05-EBFF048C5D28}" type="pres">
      <dgm:prSet presAssocID="{E1CF03EA-F648-47CD-BF77-E1F922DF9CC7}" presName="vertTwo" presStyleCnt="0"/>
      <dgm:spPr/>
      <dgm:t>
        <a:bodyPr/>
        <a:lstStyle/>
        <a:p>
          <a:endParaRPr lang="en-US"/>
        </a:p>
      </dgm:t>
    </dgm:pt>
    <dgm:pt modelId="{549DEB93-E88F-4139-833F-75B900427AF3}" type="pres">
      <dgm:prSet presAssocID="{E1CF03EA-F648-47CD-BF77-E1F922DF9CC7}" presName="txTwo" presStyleLbl="node2" presStyleIdx="0" presStyleCnt="2">
        <dgm:presLayoutVars>
          <dgm:chPref val="3"/>
        </dgm:presLayoutVars>
      </dgm:prSet>
      <dgm:spPr/>
      <dgm:t>
        <a:bodyPr/>
        <a:lstStyle/>
        <a:p>
          <a:endParaRPr lang="en-US"/>
        </a:p>
      </dgm:t>
    </dgm:pt>
    <dgm:pt modelId="{B6FEB7A1-5846-43DF-9FFC-5BE3D697FB64}" type="pres">
      <dgm:prSet presAssocID="{E1CF03EA-F648-47CD-BF77-E1F922DF9CC7}" presName="parTransTwo" presStyleCnt="0"/>
      <dgm:spPr/>
      <dgm:t>
        <a:bodyPr/>
        <a:lstStyle/>
        <a:p>
          <a:endParaRPr lang="en-US"/>
        </a:p>
      </dgm:t>
    </dgm:pt>
    <dgm:pt modelId="{30EFCEF1-BF44-43DF-8267-888E8C54E94D}" type="pres">
      <dgm:prSet presAssocID="{E1CF03EA-F648-47CD-BF77-E1F922DF9CC7}" presName="horzTwo" presStyleCnt="0"/>
      <dgm:spPr/>
      <dgm:t>
        <a:bodyPr/>
        <a:lstStyle/>
        <a:p>
          <a:endParaRPr lang="en-US"/>
        </a:p>
      </dgm:t>
    </dgm:pt>
    <dgm:pt modelId="{FC3BAFC3-CFA6-49FC-A39E-B6FB32239709}" type="pres">
      <dgm:prSet presAssocID="{7317EF58-69A8-42A4-A2F5-E7A7012EFD23}" presName="vertThree" presStyleCnt="0"/>
      <dgm:spPr/>
      <dgm:t>
        <a:bodyPr/>
        <a:lstStyle/>
        <a:p>
          <a:endParaRPr lang="en-US"/>
        </a:p>
      </dgm:t>
    </dgm:pt>
    <dgm:pt modelId="{D286C71A-38F7-4EAA-9A2C-67E0957034BE}" type="pres">
      <dgm:prSet presAssocID="{7317EF58-69A8-42A4-A2F5-E7A7012EFD23}" presName="txThree" presStyleLbl="node3" presStyleIdx="0" presStyleCnt="4">
        <dgm:presLayoutVars>
          <dgm:chPref val="3"/>
        </dgm:presLayoutVars>
      </dgm:prSet>
      <dgm:spPr/>
      <dgm:t>
        <a:bodyPr/>
        <a:lstStyle/>
        <a:p>
          <a:endParaRPr lang="en-US"/>
        </a:p>
      </dgm:t>
    </dgm:pt>
    <dgm:pt modelId="{6A633DBF-B849-44E9-9C91-3AF3C62BA6DB}" type="pres">
      <dgm:prSet presAssocID="{7317EF58-69A8-42A4-A2F5-E7A7012EFD23}" presName="horzThree" presStyleCnt="0"/>
      <dgm:spPr/>
      <dgm:t>
        <a:bodyPr/>
        <a:lstStyle/>
        <a:p>
          <a:endParaRPr lang="en-US"/>
        </a:p>
      </dgm:t>
    </dgm:pt>
    <dgm:pt modelId="{5729DDF6-BD58-4DFD-BCCD-80890FF1C3D2}" type="pres">
      <dgm:prSet presAssocID="{17F6AA10-A461-4475-BD95-5E0BBD3E9E4D}" presName="sibSpaceThree" presStyleCnt="0"/>
      <dgm:spPr/>
      <dgm:t>
        <a:bodyPr/>
        <a:lstStyle/>
        <a:p>
          <a:endParaRPr lang="en-US"/>
        </a:p>
      </dgm:t>
    </dgm:pt>
    <dgm:pt modelId="{5550B103-89E4-4831-9FAB-4A54DBFEB668}" type="pres">
      <dgm:prSet presAssocID="{E6CD41F4-6764-4C64-9FDC-D5AFE78E61C0}" presName="vertThree" presStyleCnt="0"/>
      <dgm:spPr/>
      <dgm:t>
        <a:bodyPr/>
        <a:lstStyle/>
        <a:p>
          <a:endParaRPr lang="en-US"/>
        </a:p>
      </dgm:t>
    </dgm:pt>
    <dgm:pt modelId="{609846DA-D0EA-48A8-BB6A-10F68716AA69}" type="pres">
      <dgm:prSet presAssocID="{E6CD41F4-6764-4C64-9FDC-D5AFE78E61C0}" presName="txThree" presStyleLbl="node3" presStyleIdx="1" presStyleCnt="4">
        <dgm:presLayoutVars>
          <dgm:chPref val="3"/>
        </dgm:presLayoutVars>
      </dgm:prSet>
      <dgm:spPr/>
      <dgm:t>
        <a:bodyPr/>
        <a:lstStyle/>
        <a:p>
          <a:endParaRPr lang="en-US"/>
        </a:p>
      </dgm:t>
    </dgm:pt>
    <dgm:pt modelId="{43551B81-6857-421E-B1C8-C4E7DB77CC1E}" type="pres">
      <dgm:prSet presAssocID="{E6CD41F4-6764-4C64-9FDC-D5AFE78E61C0}" presName="horzThree" presStyleCnt="0"/>
      <dgm:spPr/>
      <dgm:t>
        <a:bodyPr/>
        <a:lstStyle/>
        <a:p>
          <a:endParaRPr lang="en-US"/>
        </a:p>
      </dgm:t>
    </dgm:pt>
    <dgm:pt modelId="{5378088D-EA51-4A64-8C8D-8C6B5959E7DE}" type="pres">
      <dgm:prSet presAssocID="{1722385B-5453-4E19-9685-A61E7BED1785}" presName="sibSpaceTwo" presStyleCnt="0"/>
      <dgm:spPr/>
      <dgm:t>
        <a:bodyPr/>
        <a:lstStyle/>
        <a:p>
          <a:endParaRPr lang="en-US"/>
        </a:p>
      </dgm:t>
    </dgm:pt>
    <dgm:pt modelId="{4C045E83-7F3C-4065-9BA9-B3D4FA6A3137}" type="pres">
      <dgm:prSet presAssocID="{BDBDAD6C-7C4C-4559-A44A-548EFCBF7F3E}" presName="vertTwo" presStyleCnt="0"/>
      <dgm:spPr/>
      <dgm:t>
        <a:bodyPr/>
        <a:lstStyle/>
        <a:p>
          <a:endParaRPr lang="en-US"/>
        </a:p>
      </dgm:t>
    </dgm:pt>
    <dgm:pt modelId="{F719689B-47F1-47CD-B931-EC7CFCCF6F99}" type="pres">
      <dgm:prSet presAssocID="{BDBDAD6C-7C4C-4559-A44A-548EFCBF7F3E}" presName="txTwo" presStyleLbl="node2" presStyleIdx="1" presStyleCnt="2">
        <dgm:presLayoutVars>
          <dgm:chPref val="3"/>
        </dgm:presLayoutVars>
      </dgm:prSet>
      <dgm:spPr/>
      <dgm:t>
        <a:bodyPr/>
        <a:lstStyle/>
        <a:p>
          <a:endParaRPr lang="en-US"/>
        </a:p>
      </dgm:t>
    </dgm:pt>
    <dgm:pt modelId="{C10C2BFE-605A-4740-994D-3CF470DA64BA}" type="pres">
      <dgm:prSet presAssocID="{BDBDAD6C-7C4C-4559-A44A-548EFCBF7F3E}" presName="parTransTwo" presStyleCnt="0"/>
      <dgm:spPr/>
      <dgm:t>
        <a:bodyPr/>
        <a:lstStyle/>
        <a:p>
          <a:endParaRPr lang="en-US"/>
        </a:p>
      </dgm:t>
    </dgm:pt>
    <dgm:pt modelId="{D1822C81-0F5D-4936-B18A-0CC22114DABA}" type="pres">
      <dgm:prSet presAssocID="{BDBDAD6C-7C4C-4559-A44A-548EFCBF7F3E}" presName="horzTwo" presStyleCnt="0"/>
      <dgm:spPr/>
      <dgm:t>
        <a:bodyPr/>
        <a:lstStyle/>
        <a:p>
          <a:endParaRPr lang="en-US"/>
        </a:p>
      </dgm:t>
    </dgm:pt>
    <dgm:pt modelId="{1CC02902-F0CA-44B3-ACBD-F4637B5C066B}" type="pres">
      <dgm:prSet presAssocID="{4FD37521-8E50-4057-A05C-D3330421F542}" presName="vertThree" presStyleCnt="0"/>
      <dgm:spPr/>
      <dgm:t>
        <a:bodyPr/>
        <a:lstStyle/>
        <a:p>
          <a:endParaRPr lang="en-US"/>
        </a:p>
      </dgm:t>
    </dgm:pt>
    <dgm:pt modelId="{B04EE01C-276B-4E1F-8E88-8FD225A477C7}" type="pres">
      <dgm:prSet presAssocID="{4FD37521-8E50-4057-A05C-D3330421F542}" presName="txThree" presStyleLbl="node3" presStyleIdx="2" presStyleCnt="4">
        <dgm:presLayoutVars>
          <dgm:chPref val="3"/>
        </dgm:presLayoutVars>
      </dgm:prSet>
      <dgm:spPr/>
      <dgm:t>
        <a:bodyPr/>
        <a:lstStyle/>
        <a:p>
          <a:endParaRPr lang="en-US"/>
        </a:p>
      </dgm:t>
    </dgm:pt>
    <dgm:pt modelId="{D4DC8DB8-A2F6-4955-8F60-9E009C2E8D38}" type="pres">
      <dgm:prSet presAssocID="{4FD37521-8E50-4057-A05C-D3330421F542}" presName="horzThree" presStyleCnt="0"/>
      <dgm:spPr/>
      <dgm:t>
        <a:bodyPr/>
        <a:lstStyle/>
        <a:p>
          <a:endParaRPr lang="en-US"/>
        </a:p>
      </dgm:t>
    </dgm:pt>
    <dgm:pt modelId="{58F4611D-ABD1-4FAB-9C62-162BE8CDC6B9}" type="pres">
      <dgm:prSet presAssocID="{1BDCA950-D470-43DC-B608-4704C51AA19C}" presName="sibSpaceThree" presStyleCnt="0"/>
      <dgm:spPr/>
      <dgm:t>
        <a:bodyPr/>
        <a:lstStyle/>
        <a:p>
          <a:endParaRPr lang="en-US"/>
        </a:p>
      </dgm:t>
    </dgm:pt>
    <dgm:pt modelId="{6678AFEC-219B-4314-A52C-1A9C2713125C}" type="pres">
      <dgm:prSet presAssocID="{76E40947-DF38-442A-98F0-1EBDE1DFC672}" presName="vertThree" presStyleCnt="0"/>
      <dgm:spPr/>
      <dgm:t>
        <a:bodyPr/>
        <a:lstStyle/>
        <a:p>
          <a:endParaRPr lang="en-US"/>
        </a:p>
      </dgm:t>
    </dgm:pt>
    <dgm:pt modelId="{196E69D4-F34D-4DAE-A5DF-6AD15CF85E8C}" type="pres">
      <dgm:prSet presAssocID="{76E40947-DF38-442A-98F0-1EBDE1DFC672}" presName="txThree" presStyleLbl="node3" presStyleIdx="3" presStyleCnt="4">
        <dgm:presLayoutVars>
          <dgm:chPref val="3"/>
        </dgm:presLayoutVars>
      </dgm:prSet>
      <dgm:spPr/>
      <dgm:t>
        <a:bodyPr/>
        <a:lstStyle/>
        <a:p>
          <a:endParaRPr lang="en-US"/>
        </a:p>
      </dgm:t>
    </dgm:pt>
    <dgm:pt modelId="{E33EB8AF-F78E-40CB-BAF7-EA954AF01A32}" type="pres">
      <dgm:prSet presAssocID="{76E40947-DF38-442A-98F0-1EBDE1DFC672}" presName="horzThree" presStyleCnt="0"/>
      <dgm:spPr/>
      <dgm:t>
        <a:bodyPr/>
        <a:lstStyle/>
        <a:p>
          <a:endParaRPr lang="en-US"/>
        </a:p>
      </dgm:t>
    </dgm:pt>
  </dgm:ptLst>
  <dgm:cxnLst>
    <dgm:cxn modelId="{7A040D18-FC05-49EA-9708-3B910B8ACE65}" type="presOf" srcId="{D376CCAA-B6A3-4374-AE60-C0542E1A3FA6}" destId="{6C8C2E01-0BF8-4DF5-9640-51E63FAD3660}" srcOrd="0" destOrd="0" presId="urn:microsoft.com/office/officeart/2005/8/layout/hierarchy4"/>
    <dgm:cxn modelId="{54A2CE82-E8C7-4EF2-B5D3-A3778F0536FC}" type="presOf" srcId="{6539F145-C06A-4630-A21C-5320E98579A4}" destId="{9EDB8A55-D8D1-45CC-B90A-15EFDC64F3C3}" srcOrd="0" destOrd="0" presId="urn:microsoft.com/office/officeart/2005/8/layout/hierarchy4"/>
    <dgm:cxn modelId="{811561E4-136E-4717-BC05-215CC2A2EB19}" srcId="{BDBDAD6C-7C4C-4559-A44A-548EFCBF7F3E}" destId="{76E40947-DF38-442A-98F0-1EBDE1DFC672}" srcOrd="1" destOrd="0" parTransId="{2CA1BDBF-0355-4962-AC9F-55D4A86FEF50}" sibTransId="{3B154422-9784-42E1-876F-D43CA21EC088}"/>
    <dgm:cxn modelId="{15005341-9124-4528-BA73-C2F9855F2963}" type="presOf" srcId="{76E40947-DF38-442A-98F0-1EBDE1DFC672}" destId="{196E69D4-F34D-4DAE-A5DF-6AD15CF85E8C}" srcOrd="0" destOrd="0" presId="urn:microsoft.com/office/officeart/2005/8/layout/hierarchy4"/>
    <dgm:cxn modelId="{3979D2FA-BE2C-4562-B0E6-13E10F590D90}" type="presOf" srcId="{7317EF58-69A8-42A4-A2F5-E7A7012EFD23}" destId="{D286C71A-38F7-4EAA-9A2C-67E0957034BE}" srcOrd="0" destOrd="0" presId="urn:microsoft.com/office/officeart/2005/8/layout/hierarchy4"/>
    <dgm:cxn modelId="{99A5C4C3-89A2-4CC5-B055-5A798C7AC198}" srcId="{6539F145-C06A-4630-A21C-5320E98579A4}" destId="{E1CF03EA-F648-47CD-BF77-E1F922DF9CC7}" srcOrd="0" destOrd="0" parTransId="{4673FF6E-1AEA-4F3C-B233-69E7A22173AF}" sibTransId="{1722385B-5453-4E19-9685-A61E7BED1785}"/>
    <dgm:cxn modelId="{615517C4-3B3A-442C-BBDB-2BD9A71B208C}" srcId="{D376CCAA-B6A3-4374-AE60-C0542E1A3FA6}" destId="{6539F145-C06A-4630-A21C-5320E98579A4}" srcOrd="0" destOrd="0" parTransId="{18810481-15F4-4B54-AD65-43FCB34FC695}" sibTransId="{B53A37B6-B3BC-45FC-A01B-EF51F8BD18A0}"/>
    <dgm:cxn modelId="{7CCD2438-B509-4182-9B51-0CEA0C124C56}" type="presOf" srcId="{E6CD41F4-6764-4C64-9FDC-D5AFE78E61C0}" destId="{609846DA-D0EA-48A8-BB6A-10F68716AA69}" srcOrd="0" destOrd="0" presId="urn:microsoft.com/office/officeart/2005/8/layout/hierarchy4"/>
    <dgm:cxn modelId="{D8F7F8B1-BECE-4984-919E-5B3063E7ADCC}" type="presOf" srcId="{4FD37521-8E50-4057-A05C-D3330421F542}" destId="{B04EE01C-276B-4E1F-8E88-8FD225A477C7}" srcOrd="0" destOrd="0" presId="urn:microsoft.com/office/officeart/2005/8/layout/hierarchy4"/>
    <dgm:cxn modelId="{7EE2A438-DB69-4190-9D0C-C4534ED6578B}" srcId="{E1CF03EA-F648-47CD-BF77-E1F922DF9CC7}" destId="{E6CD41F4-6764-4C64-9FDC-D5AFE78E61C0}" srcOrd="1" destOrd="0" parTransId="{0C431F7A-65D9-48A2-86F4-C8DAF3F9C7B7}" sibTransId="{160E27E2-D170-47F7-8198-AFB88147ECEE}"/>
    <dgm:cxn modelId="{048C3FEF-EF40-4A56-ABC0-4EF93E396B29}" srcId="{6539F145-C06A-4630-A21C-5320E98579A4}" destId="{BDBDAD6C-7C4C-4559-A44A-548EFCBF7F3E}" srcOrd="1" destOrd="0" parTransId="{CD075A3F-04EC-4B1C-BEF1-7E3D9956C8FF}" sibTransId="{E2F3A714-182C-44C1-B61F-B1B508FCD016}"/>
    <dgm:cxn modelId="{3384037C-9A0E-4633-BB9B-55289B1EDEEA}" srcId="{BDBDAD6C-7C4C-4559-A44A-548EFCBF7F3E}" destId="{4FD37521-8E50-4057-A05C-D3330421F542}" srcOrd="0" destOrd="0" parTransId="{994C1710-8DAB-435D-B06F-85D9548F1E8B}" sibTransId="{1BDCA950-D470-43DC-B608-4704C51AA19C}"/>
    <dgm:cxn modelId="{CFFEA47B-F84A-4D1C-AB26-C77B04C8455D}" type="presOf" srcId="{BDBDAD6C-7C4C-4559-A44A-548EFCBF7F3E}" destId="{F719689B-47F1-47CD-B931-EC7CFCCF6F99}" srcOrd="0" destOrd="0" presId="urn:microsoft.com/office/officeart/2005/8/layout/hierarchy4"/>
    <dgm:cxn modelId="{837779B7-8A6A-495B-9F61-C57BB2F533D7}" type="presOf" srcId="{E1CF03EA-F648-47CD-BF77-E1F922DF9CC7}" destId="{549DEB93-E88F-4139-833F-75B900427AF3}" srcOrd="0" destOrd="0" presId="urn:microsoft.com/office/officeart/2005/8/layout/hierarchy4"/>
    <dgm:cxn modelId="{40CFF37B-2D29-4E8A-ABE7-E2A23652CA4F}" srcId="{E1CF03EA-F648-47CD-BF77-E1F922DF9CC7}" destId="{7317EF58-69A8-42A4-A2F5-E7A7012EFD23}" srcOrd="0" destOrd="0" parTransId="{8026AD23-AFBB-4B87-8903-89935B48170E}" sibTransId="{17F6AA10-A461-4475-BD95-5E0BBD3E9E4D}"/>
    <dgm:cxn modelId="{12DF3AC5-8EDC-412B-92EF-63C635A8CAB6}" type="presParOf" srcId="{6C8C2E01-0BF8-4DF5-9640-51E63FAD3660}" destId="{59029515-DBD8-4514-8B21-4E26AE64D9F5}" srcOrd="0" destOrd="0" presId="urn:microsoft.com/office/officeart/2005/8/layout/hierarchy4"/>
    <dgm:cxn modelId="{CB1EF947-0BAF-4D93-85E9-472325749360}" type="presParOf" srcId="{59029515-DBD8-4514-8B21-4E26AE64D9F5}" destId="{9EDB8A55-D8D1-45CC-B90A-15EFDC64F3C3}" srcOrd="0" destOrd="0" presId="urn:microsoft.com/office/officeart/2005/8/layout/hierarchy4"/>
    <dgm:cxn modelId="{FD096F0E-1F15-4907-9EAC-9FF508210654}" type="presParOf" srcId="{59029515-DBD8-4514-8B21-4E26AE64D9F5}" destId="{2640DC4D-C5E2-4A11-B869-422CE924FEA6}" srcOrd="1" destOrd="0" presId="urn:microsoft.com/office/officeart/2005/8/layout/hierarchy4"/>
    <dgm:cxn modelId="{6396DFBD-41EA-45F6-BF21-5855D9F9D74C}" type="presParOf" srcId="{59029515-DBD8-4514-8B21-4E26AE64D9F5}" destId="{E7471CB8-DBD3-4A2A-8AC1-E46DAEFD96C1}" srcOrd="2" destOrd="0" presId="urn:microsoft.com/office/officeart/2005/8/layout/hierarchy4"/>
    <dgm:cxn modelId="{2D27D1F8-FFCA-495D-AB19-EA84DA3F7B32}" type="presParOf" srcId="{E7471CB8-DBD3-4A2A-8AC1-E46DAEFD96C1}" destId="{1CBC769A-2097-44C1-AF05-EBFF048C5D28}" srcOrd="0" destOrd="0" presId="urn:microsoft.com/office/officeart/2005/8/layout/hierarchy4"/>
    <dgm:cxn modelId="{E0D08035-DC75-4562-923B-3562F3214996}" type="presParOf" srcId="{1CBC769A-2097-44C1-AF05-EBFF048C5D28}" destId="{549DEB93-E88F-4139-833F-75B900427AF3}" srcOrd="0" destOrd="0" presId="urn:microsoft.com/office/officeart/2005/8/layout/hierarchy4"/>
    <dgm:cxn modelId="{29547BAC-9A8D-446C-A7CB-EA54C42BEB8E}" type="presParOf" srcId="{1CBC769A-2097-44C1-AF05-EBFF048C5D28}" destId="{B6FEB7A1-5846-43DF-9FFC-5BE3D697FB64}" srcOrd="1" destOrd="0" presId="urn:microsoft.com/office/officeart/2005/8/layout/hierarchy4"/>
    <dgm:cxn modelId="{109AB194-3C02-481D-8720-D000D6EA12C3}" type="presParOf" srcId="{1CBC769A-2097-44C1-AF05-EBFF048C5D28}" destId="{30EFCEF1-BF44-43DF-8267-888E8C54E94D}" srcOrd="2" destOrd="0" presId="urn:microsoft.com/office/officeart/2005/8/layout/hierarchy4"/>
    <dgm:cxn modelId="{8474F310-3486-41E3-8415-E583712CB9ED}" type="presParOf" srcId="{30EFCEF1-BF44-43DF-8267-888E8C54E94D}" destId="{FC3BAFC3-CFA6-49FC-A39E-B6FB32239709}" srcOrd="0" destOrd="0" presId="urn:microsoft.com/office/officeart/2005/8/layout/hierarchy4"/>
    <dgm:cxn modelId="{FCFC97CE-2210-46BA-8D2D-0FCA9DD7703F}" type="presParOf" srcId="{FC3BAFC3-CFA6-49FC-A39E-B6FB32239709}" destId="{D286C71A-38F7-4EAA-9A2C-67E0957034BE}" srcOrd="0" destOrd="0" presId="urn:microsoft.com/office/officeart/2005/8/layout/hierarchy4"/>
    <dgm:cxn modelId="{8CBE79C5-CC64-4DE6-BE03-9E5B282C18D5}" type="presParOf" srcId="{FC3BAFC3-CFA6-49FC-A39E-B6FB32239709}" destId="{6A633DBF-B849-44E9-9C91-3AF3C62BA6DB}" srcOrd="1" destOrd="0" presId="urn:microsoft.com/office/officeart/2005/8/layout/hierarchy4"/>
    <dgm:cxn modelId="{033260AE-3230-4F47-8C3D-ECA287DB0438}" type="presParOf" srcId="{30EFCEF1-BF44-43DF-8267-888E8C54E94D}" destId="{5729DDF6-BD58-4DFD-BCCD-80890FF1C3D2}" srcOrd="1" destOrd="0" presId="urn:microsoft.com/office/officeart/2005/8/layout/hierarchy4"/>
    <dgm:cxn modelId="{9DB321EE-929B-48DA-A9D2-915E81A41D5A}" type="presParOf" srcId="{30EFCEF1-BF44-43DF-8267-888E8C54E94D}" destId="{5550B103-89E4-4831-9FAB-4A54DBFEB668}" srcOrd="2" destOrd="0" presId="urn:microsoft.com/office/officeart/2005/8/layout/hierarchy4"/>
    <dgm:cxn modelId="{4918CF41-1476-41F5-A0E9-311C67B3716C}" type="presParOf" srcId="{5550B103-89E4-4831-9FAB-4A54DBFEB668}" destId="{609846DA-D0EA-48A8-BB6A-10F68716AA69}" srcOrd="0" destOrd="0" presId="urn:microsoft.com/office/officeart/2005/8/layout/hierarchy4"/>
    <dgm:cxn modelId="{5D887039-BF49-4AEC-97B8-61955EA34652}" type="presParOf" srcId="{5550B103-89E4-4831-9FAB-4A54DBFEB668}" destId="{43551B81-6857-421E-B1C8-C4E7DB77CC1E}" srcOrd="1" destOrd="0" presId="urn:microsoft.com/office/officeart/2005/8/layout/hierarchy4"/>
    <dgm:cxn modelId="{E6027E6A-34B7-4523-8259-7021EF7871E8}" type="presParOf" srcId="{E7471CB8-DBD3-4A2A-8AC1-E46DAEFD96C1}" destId="{5378088D-EA51-4A64-8C8D-8C6B5959E7DE}" srcOrd="1" destOrd="0" presId="urn:microsoft.com/office/officeart/2005/8/layout/hierarchy4"/>
    <dgm:cxn modelId="{4D1A2B5E-69A4-4F6F-A637-F71C541A0DEC}" type="presParOf" srcId="{E7471CB8-DBD3-4A2A-8AC1-E46DAEFD96C1}" destId="{4C045E83-7F3C-4065-9BA9-B3D4FA6A3137}" srcOrd="2" destOrd="0" presId="urn:microsoft.com/office/officeart/2005/8/layout/hierarchy4"/>
    <dgm:cxn modelId="{F270E13E-2BC1-40AA-AEFC-2B013E3E0A95}" type="presParOf" srcId="{4C045E83-7F3C-4065-9BA9-B3D4FA6A3137}" destId="{F719689B-47F1-47CD-B931-EC7CFCCF6F99}" srcOrd="0" destOrd="0" presId="urn:microsoft.com/office/officeart/2005/8/layout/hierarchy4"/>
    <dgm:cxn modelId="{D9A878B2-60BD-4A2E-A894-B45DCDB49D66}" type="presParOf" srcId="{4C045E83-7F3C-4065-9BA9-B3D4FA6A3137}" destId="{C10C2BFE-605A-4740-994D-3CF470DA64BA}" srcOrd="1" destOrd="0" presId="urn:microsoft.com/office/officeart/2005/8/layout/hierarchy4"/>
    <dgm:cxn modelId="{4F2CFA0D-ABB1-43B5-AC58-3DD05146E4CE}" type="presParOf" srcId="{4C045E83-7F3C-4065-9BA9-B3D4FA6A3137}" destId="{D1822C81-0F5D-4936-B18A-0CC22114DABA}" srcOrd="2" destOrd="0" presId="urn:microsoft.com/office/officeart/2005/8/layout/hierarchy4"/>
    <dgm:cxn modelId="{B0EDD132-3BA1-4708-8C4D-3B40CF1EFBDC}" type="presParOf" srcId="{D1822C81-0F5D-4936-B18A-0CC22114DABA}" destId="{1CC02902-F0CA-44B3-ACBD-F4637B5C066B}" srcOrd="0" destOrd="0" presId="urn:microsoft.com/office/officeart/2005/8/layout/hierarchy4"/>
    <dgm:cxn modelId="{0CA52C56-98DC-4D4F-BF4C-E6DCD644B808}" type="presParOf" srcId="{1CC02902-F0CA-44B3-ACBD-F4637B5C066B}" destId="{B04EE01C-276B-4E1F-8E88-8FD225A477C7}" srcOrd="0" destOrd="0" presId="urn:microsoft.com/office/officeart/2005/8/layout/hierarchy4"/>
    <dgm:cxn modelId="{F36198C8-3929-40B8-863B-09F169768192}" type="presParOf" srcId="{1CC02902-F0CA-44B3-ACBD-F4637B5C066B}" destId="{D4DC8DB8-A2F6-4955-8F60-9E009C2E8D38}" srcOrd="1" destOrd="0" presId="urn:microsoft.com/office/officeart/2005/8/layout/hierarchy4"/>
    <dgm:cxn modelId="{51C60C24-8C29-42D5-9421-E8D857F9B9AD}" type="presParOf" srcId="{D1822C81-0F5D-4936-B18A-0CC22114DABA}" destId="{58F4611D-ABD1-4FAB-9C62-162BE8CDC6B9}" srcOrd="1" destOrd="0" presId="urn:microsoft.com/office/officeart/2005/8/layout/hierarchy4"/>
    <dgm:cxn modelId="{B40C16E3-164A-4688-A2C7-49CE6909648F}" type="presParOf" srcId="{D1822C81-0F5D-4936-B18A-0CC22114DABA}" destId="{6678AFEC-219B-4314-A52C-1A9C2713125C}" srcOrd="2" destOrd="0" presId="urn:microsoft.com/office/officeart/2005/8/layout/hierarchy4"/>
    <dgm:cxn modelId="{E4E79281-DF53-430B-A3C5-A9A438421FF9}" type="presParOf" srcId="{6678AFEC-219B-4314-A52C-1A9C2713125C}" destId="{196E69D4-F34D-4DAE-A5DF-6AD15CF85E8C}" srcOrd="0" destOrd="0" presId="urn:microsoft.com/office/officeart/2005/8/layout/hierarchy4"/>
    <dgm:cxn modelId="{9370AA39-9EFA-40D5-B539-FDCD5B4834A5}" type="presParOf" srcId="{6678AFEC-219B-4314-A52C-1A9C2713125C}" destId="{E33EB8AF-F78E-40CB-BAF7-EA954AF01A32}"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97E8C91-B53B-4FEA-B33C-82C23D1B1C0D}" type="doc">
      <dgm:prSet loTypeId="urn:microsoft.com/office/officeart/2005/8/layout/funnel1" loCatId="relationship" qsTypeId="urn:microsoft.com/office/officeart/2005/8/quickstyle/3d2" qsCatId="3D" csTypeId="urn:microsoft.com/office/officeart/2005/8/colors/accent3_5" csCatId="accent3" phldr="1"/>
      <dgm:spPr/>
      <dgm:t>
        <a:bodyPr/>
        <a:lstStyle/>
        <a:p>
          <a:endParaRPr lang="en-US"/>
        </a:p>
      </dgm:t>
    </dgm:pt>
    <dgm:pt modelId="{46168BEC-3C49-46E6-BD3C-627BED0FCA75}">
      <dgm:prSet/>
      <dgm:spPr/>
      <dgm:t>
        <a:bodyPr/>
        <a:lstStyle/>
        <a:p>
          <a:pPr rtl="0"/>
          <a:r>
            <a:rPr lang="en-US" b="1" dirty="0" smtClean="0">
              <a:solidFill>
                <a:schemeClr val="bg1"/>
              </a:solidFill>
            </a:rPr>
            <a:t>QR Codes </a:t>
          </a:r>
          <a:endParaRPr lang="en-US" b="1" dirty="0">
            <a:solidFill>
              <a:schemeClr val="bg1"/>
            </a:solidFill>
          </a:endParaRPr>
        </a:p>
      </dgm:t>
    </dgm:pt>
    <dgm:pt modelId="{0AAD7E30-B359-4EAD-BD64-BF76D0AD5002}" type="parTrans" cxnId="{7D58FDBF-605D-49CA-AF02-2641929D4C6A}">
      <dgm:prSet/>
      <dgm:spPr/>
      <dgm:t>
        <a:bodyPr/>
        <a:lstStyle/>
        <a:p>
          <a:endParaRPr lang="en-US"/>
        </a:p>
      </dgm:t>
    </dgm:pt>
    <dgm:pt modelId="{1D98880F-8309-4B5A-B5F8-130EF44986FB}" type="sibTrans" cxnId="{7D58FDBF-605D-49CA-AF02-2641929D4C6A}">
      <dgm:prSet/>
      <dgm:spPr/>
      <dgm:t>
        <a:bodyPr/>
        <a:lstStyle/>
        <a:p>
          <a:endParaRPr lang="en-US"/>
        </a:p>
      </dgm:t>
    </dgm:pt>
    <dgm:pt modelId="{49F0D928-E779-4CB7-B713-4E57D637921F}">
      <dgm:prSet/>
      <dgm:spPr/>
      <dgm:t>
        <a:bodyPr/>
        <a:lstStyle/>
        <a:p>
          <a:pPr rtl="0"/>
          <a:r>
            <a:rPr lang="en-US" b="1" dirty="0" smtClean="0">
              <a:solidFill>
                <a:schemeClr val="bg1"/>
              </a:solidFill>
            </a:rPr>
            <a:t>Client Requests</a:t>
          </a:r>
          <a:endParaRPr lang="en-US" b="1" dirty="0">
            <a:solidFill>
              <a:schemeClr val="bg1"/>
            </a:solidFill>
          </a:endParaRPr>
        </a:p>
      </dgm:t>
    </dgm:pt>
    <dgm:pt modelId="{B2E0EB95-2A9A-4A33-9DD7-F25A36239498}" type="parTrans" cxnId="{5881DA4B-370E-4392-97B1-52AF5461DC15}">
      <dgm:prSet/>
      <dgm:spPr/>
      <dgm:t>
        <a:bodyPr/>
        <a:lstStyle/>
        <a:p>
          <a:endParaRPr lang="en-US"/>
        </a:p>
      </dgm:t>
    </dgm:pt>
    <dgm:pt modelId="{B1DE14F3-852D-43CA-8F1F-AE93F4BEEBAF}" type="sibTrans" cxnId="{5881DA4B-370E-4392-97B1-52AF5461DC15}">
      <dgm:prSet/>
      <dgm:spPr/>
      <dgm:t>
        <a:bodyPr/>
        <a:lstStyle/>
        <a:p>
          <a:endParaRPr lang="en-US"/>
        </a:p>
      </dgm:t>
    </dgm:pt>
    <dgm:pt modelId="{ED636681-75B1-4F87-AA32-D1A2A0233469}">
      <dgm:prSet/>
      <dgm:spPr/>
      <dgm:t>
        <a:bodyPr/>
        <a:lstStyle/>
        <a:p>
          <a:pPr rtl="0"/>
          <a:r>
            <a:rPr lang="en-US" b="1" dirty="0" smtClean="0"/>
            <a:t>Videos</a:t>
          </a:r>
          <a:endParaRPr lang="en-US" b="1" dirty="0"/>
        </a:p>
      </dgm:t>
    </dgm:pt>
    <dgm:pt modelId="{6EC9159F-7099-4473-BB99-8764F64A5E86}" type="parTrans" cxnId="{0630F991-7434-41CF-AC22-703BA909C2BB}">
      <dgm:prSet/>
      <dgm:spPr/>
      <dgm:t>
        <a:bodyPr/>
        <a:lstStyle/>
        <a:p>
          <a:endParaRPr lang="en-US"/>
        </a:p>
      </dgm:t>
    </dgm:pt>
    <dgm:pt modelId="{43ED20B8-79AF-4AD4-8AEC-CB16B09A4A0F}" type="sibTrans" cxnId="{0630F991-7434-41CF-AC22-703BA909C2BB}">
      <dgm:prSet/>
      <dgm:spPr/>
      <dgm:t>
        <a:bodyPr/>
        <a:lstStyle/>
        <a:p>
          <a:endParaRPr lang="en-US"/>
        </a:p>
      </dgm:t>
    </dgm:pt>
    <dgm:pt modelId="{ECBA6C3A-4C17-4218-916C-2E0D76CBE7A6}">
      <dgm:prSet custT="1"/>
      <dgm:spPr/>
      <dgm:t>
        <a:bodyPr vert="wordArtVert"/>
        <a:lstStyle/>
        <a:p>
          <a:pPr rtl="0"/>
          <a:r>
            <a:rPr lang="en-US" sz="3200" b="0" cap="none" spc="0" dirty="0" smtClean="0">
              <a:ln w="18415" cmpd="sng">
                <a:prstDash val="solid"/>
              </a:ln>
              <a:solidFill>
                <a:schemeClr val="tx2"/>
              </a:solidFill>
              <a:effectLst>
                <a:glow rad="139700">
                  <a:schemeClr val="accent3">
                    <a:satMod val="175000"/>
                    <a:alpha val="40000"/>
                  </a:schemeClr>
                </a:glow>
                <a:outerShdw blurRad="63500" dir="3600000" algn="tl" rotWithShape="0">
                  <a:srgbClr val="000000">
                    <a:alpha val="70000"/>
                  </a:srgbClr>
                </a:outerShdw>
                <a:reflection blurRad="6350" stA="55000" endA="50" endPos="85000" dist="60007" dir="5400000" sy="-100000" algn="bl" rotWithShape="0"/>
              </a:effectLst>
            </a:rPr>
            <a:t>Cloud</a:t>
          </a:r>
          <a:r>
            <a:rPr lang="en-US" sz="3200" dirty="0" smtClean="0"/>
            <a:t>  </a:t>
          </a:r>
          <a:r>
            <a:rPr lang="en-US" sz="3200" dirty="0" err="1" smtClean="0">
              <a:solidFill>
                <a:schemeClr val="accent3">
                  <a:lumMod val="20000"/>
                  <a:lumOff val="80000"/>
                </a:schemeClr>
              </a:solidFill>
            </a:rPr>
            <a:t>Dropbox</a:t>
          </a:r>
          <a:endParaRPr lang="en-US" sz="3200" dirty="0">
            <a:solidFill>
              <a:schemeClr val="accent3">
                <a:lumMod val="20000"/>
                <a:lumOff val="80000"/>
              </a:schemeClr>
            </a:solidFill>
          </a:endParaRPr>
        </a:p>
      </dgm:t>
    </dgm:pt>
    <dgm:pt modelId="{CDC523DF-0790-4925-A21C-843CE6D53888}" type="parTrans" cxnId="{C3780B2D-8936-4D13-9757-F6F425E51E1E}">
      <dgm:prSet/>
      <dgm:spPr/>
      <dgm:t>
        <a:bodyPr/>
        <a:lstStyle/>
        <a:p>
          <a:endParaRPr lang="en-US"/>
        </a:p>
      </dgm:t>
    </dgm:pt>
    <dgm:pt modelId="{072F2BE3-EFD1-4153-BD7F-7204E2997B92}" type="sibTrans" cxnId="{C3780B2D-8936-4D13-9757-F6F425E51E1E}">
      <dgm:prSet/>
      <dgm:spPr/>
      <dgm:t>
        <a:bodyPr/>
        <a:lstStyle/>
        <a:p>
          <a:endParaRPr lang="en-US"/>
        </a:p>
      </dgm:t>
    </dgm:pt>
    <dgm:pt modelId="{FF3FE26E-298E-4A44-A6AD-478D46F0AD4B}" type="pres">
      <dgm:prSet presAssocID="{797E8C91-B53B-4FEA-B33C-82C23D1B1C0D}" presName="Name0" presStyleCnt="0">
        <dgm:presLayoutVars>
          <dgm:chMax val="4"/>
          <dgm:resizeHandles val="exact"/>
        </dgm:presLayoutVars>
      </dgm:prSet>
      <dgm:spPr/>
      <dgm:t>
        <a:bodyPr/>
        <a:lstStyle/>
        <a:p>
          <a:endParaRPr lang="en-US"/>
        </a:p>
      </dgm:t>
    </dgm:pt>
    <dgm:pt modelId="{FBEF2799-5C74-4E1E-BFB2-14101BAAA97E}" type="pres">
      <dgm:prSet presAssocID="{797E8C91-B53B-4FEA-B33C-82C23D1B1C0D}" presName="ellipse" presStyleLbl="trBgShp" presStyleIdx="0" presStyleCnt="1"/>
      <dgm:spPr/>
      <dgm:t>
        <a:bodyPr/>
        <a:lstStyle/>
        <a:p>
          <a:endParaRPr lang="en-US"/>
        </a:p>
      </dgm:t>
    </dgm:pt>
    <dgm:pt modelId="{FE792A3A-FF89-4CD7-9DF0-908842ACABCC}" type="pres">
      <dgm:prSet presAssocID="{797E8C91-B53B-4FEA-B33C-82C23D1B1C0D}" presName="arrow1" presStyleLbl="fgShp" presStyleIdx="0" presStyleCnt="1"/>
      <dgm:spPr/>
      <dgm:t>
        <a:bodyPr/>
        <a:lstStyle/>
        <a:p>
          <a:endParaRPr lang="en-US"/>
        </a:p>
      </dgm:t>
    </dgm:pt>
    <dgm:pt modelId="{32598919-980A-46AF-B996-D64FCDA9E464}" type="pres">
      <dgm:prSet presAssocID="{797E8C91-B53B-4FEA-B33C-82C23D1B1C0D}" presName="rectangle" presStyleLbl="revTx" presStyleIdx="0" presStyleCnt="1" custScaleY="60556">
        <dgm:presLayoutVars>
          <dgm:bulletEnabled val="1"/>
        </dgm:presLayoutVars>
      </dgm:prSet>
      <dgm:spPr/>
      <dgm:t>
        <a:bodyPr/>
        <a:lstStyle/>
        <a:p>
          <a:endParaRPr lang="en-US"/>
        </a:p>
      </dgm:t>
    </dgm:pt>
    <dgm:pt modelId="{698CC8DF-8DC1-489C-AADB-F514D0D1ACA0}" type="pres">
      <dgm:prSet presAssocID="{49F0D928-E779-4CB7-B713-4E57D637921F}" presName="item1" presStyleLbl="node1" presStyleIdx="0" presStyleCnt="3">
        <dgm:presLayoutVars>
          <dgm:bulletEnabled val="1"/>
        </dgm:presLayoutVars>
      </dgm:prSet>
      <dgm:spPr/>
      <dgm:t>
        <a:bodyPr/>
        <a:lstStyle/>
        <a:p>
          <a:endParaRPr lang="en-US"/>
        </a:p>
      </dgm:t>
    </dgm:pt>
    <dgm:pt modelId="{8BF145BC-72F3-4CA2-8340-987CE602F83A}" type="pres">
      <dgm:prSet presAssocID="{ED636681-75B1-4F87-AA32-D1A2A0233469}" presName="item2" presStyleLbl="node1" presStyleIdx="1" presStyleCnt="3" custLinFactNeighborX="-741" custLinFactNeighborY="-2315">
        <dgm:presLayoutVars>
          <dgm:bulletEnabled val="1"/>
        </dgm:presLayoutVars>
      </dgm:prSet>
      <dgm:spPr/>
      <dgm:t>
        <a:bodyPr/>
        <a:lstStyle/>
        <a:p>
          <a:endParaRPr lang="en-US"/>
        </a:p>
      </dgm:t>
    </dgm:pt>
    <dgm:pt modelId="{C480CE1B-7D07-46A5-AA6E-F295FE37F5E3}" type="pres">
      <dgm:prSet presAssocID="{ECBA6C3A-4C17-4218-916C-2E0D76CBE7A6}" presName="item3" presStyleLbl="node1" presStyleIdx="2" presStyleCnt="3" custLinFactNeighborX="-2963" custLinFactNeighborY="-1841">
        <dgm:presLayoutVars>
          <dgm:bulletEnabled val="1"/>
        </dgm:presLayoutVars>
      </dgm:prSet>
      <dgm:spPr/>
      <dgm:t>
        <a:bodyPr/>
        <a:lstStyle/>
        <a:p>
          <a:endParaRPr lang="en-US"/>
        </a:p>
      </dgm:t>
    </dgm:pt>
    <dgm:pt modelId="{260A71E3-DA22-4E2C-AAC1-30D1B118F873}" type="pres">
      <dgm:prSet presAssocID="{797E8C91-B53B-4FEA-B33C-82C23D1B1C0D}" presName="funnel" presStyleLbl="trAlignAcc1" presStyleIdx="0" presStyleCnt="1"/>
      <dgm:spPr>
        <a:solidFill>
          <a:schemeClr val="bg2">
            <a:lumMod val="20000"/>
            <a:lumOff val="80000"/>
            <a:alpha val="14000"/>
          </a:schemeClr>
        </a:solidFill>
      </dgm:spPr>
      <dgm:t>
        <a:bodyPr/>
        <a:lstStyle/>
        <a:p>
          <a:endParaRPr lang="en-US"/>
        </a:p>
      </dgm:t>
    </dgm:pt>
  </dgm:ptLst>
  <dgm:cxnLst>
    <dgm:cxn modelId="{7D58FDBF-605D-49CA-AF02-2641929D4C6A}" srcId="{797E8C91-B53B-4FEA-B33C-82C23D1B1C0D}" destId="{46168BEC-3C49-46E6-BD3C-627BED0FCA75}" srcOrd="0" destOrd="0" parTransId="{0AAD7E30-B359-4EAD-BD64-BF76D0AD5002}" sibTransId="{1D98880F-8309-4B5A-B5F8-130EF44986FB}"/>
    <dgm:cxn modelId="{40CEBEEB-D88B-4DFD-8BEC-356714083356}" type="presOf" srcId="{46168BEC-3C49-46E6-BD3C-627BED0FCA75}" destId="{C480CE1B-7D07-46A5-AA6E-F295FE37F5E3}" srcOrd="0" destOrd="0" presId="urn:microsoft.com/office/officeart/2005/8/layout/funnel1"/>
    <dgm:cxn modelId="{0450F3B8-5C67-4B8A-A47E-874DA680E9D8}" type="presOf" srcId="{797E8C91-B53B-4FEA-B33C-82C23D1B1C0D}" destId="{FF3FE26E-298E-4A44-A6AD-478D46F0AD4B}" srcOrd="0" destOrd="0" presId="urn:microsoft.com/office/officeart/2005/8/layout/funnel1"/>
    <dgm:cxn modelId="{C3E5DEA3-185F-487E-8A1D-5C58B1C7556B}" type="presOf" srcId="{49F0D928-E779-4CB7-B713-4E57D637921F}" destId="{8BF145BC-72F3-4CA2-8340-987CE602F83A}" srcOrd="0" destOrd="0" presId="urn:microsoft.com/office/officeart/2005/8/layout/funnel1"/>
    <dgm:cxn modelId="{3A512FA8-8D2C-46C0-9E1A-6A68FA102847}" type="presOf" srcId="{ED636681-75B1-4F87-AA32-D1A2A0233469}" destId="{698CC8DF-8DC1-489C-AADB-F514D0D1ACA0}" srcOrd="0" destOrd="0" presId="urn:microsoft.com/office/officeart/2005/8/layout/funnel1"/>
    <dgm:cxn modelId="{17DD9705-1ABE-44F3-9117-C48326C6DCA0}" type="presOf" srcId="{ECBA6C3A-4C17-4218-916C-2E0D76CBE7A6}" destId="{32598919-980A-46AF-B996-D64FCDA9E464}" srcOrd="0" destOrd="0" presId="urn:microsoft.com/office/officeart/2005/8/layout/funnel1"/>
    <dgm:cxn modelId="{0630F991-7434-41CF-AC22-703BA909C2BB}" srcId="{797E8C91-B53B-4FEA-B33C-82C23D1B1C0D}" destId="{ED636681-75B1-4F87-AA32-D1A2A0233469}" srcOrd="2" destOrd="0" parTransId="{6EC9159F-7099-4473-BB99-8764F64A5E86}" sibTransId="{43ED20B8-79AF-4AD4-8AEC-CB16B09A4A0F}"/>
    <dgm:cxn modelId="{C3780B2D-8936-4D13-9757-F6F425E51E1E}" srcId="{797E8C91-B53B-4FEA-B33C-82C23D1B1C0D}" destId="{ECBA6C3A-4C17-4218-916C-2E0D76CBE7A6}" srcOrd="3" destOrd="0" parTransId="{CDC523DF-0790-4925-A21C-843CE6D53888}" sibTransId="{072F2BE3-EFD1-4153-BD7F-7204E2997B92}"/>
    <dgm:cxn modelId="{5881DA4B-370E-4392-97B1-52AF5461DC15}" srcId="{797E8C91-B53B-4FEA-B33C-82C23D1B1C0D}" destId="{49F0D928-E779-4CB7-B713-4E57D637921F}" srcOrd="1" destOrd="0" parTransId="{B2E0EB95-2A9A-4A33-9DD7-F25A36239498}" sibTransId="{B1DE14F3-852D-43CA-8F1F-AE93F4BEEBAF}"/>
    <dgm:cxn modelId="{C6CD72B6-1F5D-4A32-B321-741FE28EE686}" type="presParOf" srcId="{FF3FE26E-298E-4A44-A6AD-478D46F0AD4B}" destId="{FBEF2799-5C74-4E1E-BFB2-14101BAAA97E}" srcOrd="0" destOrd="0" presId="urn:microsoft.com/office/officeart/2005/8/layout/funnel1"/>
    <dgm:cxn modelId="{15F44EF4-A509-4F05-94F3-3694ED43C05D}" type="presParOf" srcId="{FF3FE26E-298E-4A44-A6AD-478D46F0AD4B}" destId="{FE792A3A-FF89-4CD7-9DF0-908842ACABCC}" srcOrd="1" destOrd="0" presId="urn:microsoft.com/office/officeart/2005/8/layout/funnel1"/>
    <dgm:cxn modelId="{D07F6A66-2A7B-4DC6-943A-6684503C9663}" type="presParOf" srcId="{FF3FE26E-298E-4A44-A6AD-478D46F0AD4B}" destId="{32598919-980A-46AF-B996-D64FCDA9E464}" srcOrd="2" destOrd="0" presId="urn:microsoft.com/office/officeart/2005/8/layout/funnel1"/>
    <dgm:cxn modelId="{23C980D8-E6E0-4612-92BD-FC4BA2FBF38F}" type="presParOf" srcId="{FF3FE26E-298E-4A44-A6AD-478D46F0AD4B}" destId="{698CC8DF-8DC1-489C-AADB-F514D0D1ACA0}" srcOrd="3" destOrd="0" presId="urn:microsoft.com/office/officeart/2005/8/layout/funnel1"/>
    <dgm:cxn modelId="{2DE501E0-2C15-449E-B880-CD0374159D70}" type="presParOf" srcId="{FF3FE26E-298E-4A44-A6AD-478D46F0AD4B}" destId="{8BF145BC-72F3-4CA2-8340-987CE602F83A}" srcOrd="4" destOrd="0" presId="urn:microsoft.com/office/officeart/2005/8/layout/funnel1"/>
    <dgm:cxn modelId="{BFC2BBDB-4F80-408B-89F4-0837410F2AC4}" type="presParOf" srcId="{FF3FE26E-298E-4A44-A6AD-478D46F0AD4B}" destId="{C480CE1B-7D07-46A5-AA6E-F295FE37F5E3}" srcOrd="5" destOrd="0" presId="urn:microsoft.com/office/officeart/2005/8/layout/funnel1"/>
    <dgm:cxn modelId="{F2EEDA06-3BF8-4773-BA86-3ADA7012CA85}" type="presParOf" srcId="{FF3FE26E-298E-4A44-A6AD-478D46F0AD4B}" destId="{260A71E3-DA22-4E2C-AAC1-30D1B118F873}"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8EB96BA-0C8D-4EE5-A97A-43DF49CC6991}" type="doc">
      <dgm:prSet loTypeId="urn:microsoft.com/office/officeart/2005/8/layout/hList1" loCatId="list" qsTypeId="urn:microsoft.com/office/officeart/2005/8/quickstyle/simple2" qsCatId="simple" csTypeId="urn:microsoft.com/office/officeart/2005/8/colors/accent6_3" csCatId="accent6" phldr="1"/>
      <dgm:spPr/>
      <dgm:t>
        <a:bodyPr/>
        <a:lstStyle/>
        <a:p>
          <a:endParaRPr lang="en-US"/>
        </a:p>
      </dgm:t>
    </dgm:pt>
    <dgm:pt modelId="{CE106377-7C48-47B1-A7C5-A0AC50C51E55}">
      <dgm:prSet custT="1"/>
      <dgm:spPr/>
      <dgm:t>
        <a:bodyPr/>
        <a:lstStyle/>
        <a:p>
          <a:pPr rtl="0"/>
          <a:r>
            <a:rPr lang="en-US" sz="2000" b="1" dirty="0" smtClean="0"/>
            <a:t>Many Thanks to</a:t>
          </a:r>
          <a:endParaRPr lang="en-US" sz="2000" b="1" dirty="0"/>
        </a:p>
      </dgm:t>
    </dgm:pt>
    <dgm:pt modelId="{8E9AC98E-E1F1-463E-92EB-D97263413530}" type="parTrans" cxnId="{B440E510-E7D8-4671-B3B6-D379E08D73B0}">
      <dgm:prSet/>
      <dgm:spPr/>
      <dgm:t>
        <a:bodyPr/>
        <a:lstStyle/>
        <a:p>
          <a:endParaRPr lang="en-US"/>
        </a:p>
      </dgm:t>
    </dgm:pt>
    <dgm:pt modelId="{8A0AD110-5020-4356-BC24-976061FA6BE6}" type="sibTrans" cxnId="{B440E510-E7D8-4671-B3B6-D379E08D73B0}">
      <dgm:prSet/>
      <dgm:spPr/>
      <dgm:t>
        <a:bodyPr/>
        <a:lstStyle/>
        <a:p>
          <a:endParaRPr lang="en-US"/>
        </a:p>
      </dgm:t>
    </dgm:pt>
    <dgm:pt modelId="{C799D0B0-9AA6-4A8F-8376-FE3072DAC363}">
      <dgm:prSet custT="1"/>
      <dgm:spPr>
        <a:effectLst>
          <a:reflection blurRad="6350" stA="50000" endA="300" endPos="38500" dist="50800" dir="5400000" sy="-100000" algn="bl" rotWithShape="0"/>
        </a:effectLst>
      </dgm:spPr>
      <dgm:t>
        <a:bodyPr/>
        <a:lstStyle/>
        <a:p>
          <a:pPr rtl="0"/>
          <a:r>
            <a:rPr lang="en-US" sz="1600" b="1" dirty="0" smtClean="0"/>
            <a:t>The School of Natural Resources and Environment for room use;</a:t>
          </a:r>
          <a:endParaRPr lang="en-US" sz="1600" b="1" dirty="0"/>
        </a:p>
      </dgm:t>
    </dgm:pt>
    <dgm:pt modelId="{837D7642-F098-482E-8E53-A8D3226D2A3C}" type="parTrans" cxnId="{ED70CED3-54FB-4341-9BF0-E1515299D982}">
      <dgm:prSet/>
      <dgm:spPr/>
      <dgm:t>
        <a:bodyPr/>
        <a:lstStyle/>
        <a:p>
          <a:endParaRPr lang="en-US"/>
        </a:p>
      </dgm:t>
    </dgm:pt>
    <dgm:pt modelId="{A4990BC9-CE4F-4FFD-AA84-B5995B492BD0}" type="sibTrans" cxnId="{ED70CED3-54FB-4341-9BF0-E1515299D982}">
      <dgm:prSet/>
      <dgm:spPr/>
      <dgm:t>
        <a:bodyPr/>
        <a:lstStyle/>
        <a:p>
          <a:endParaRPr lang="en-US"/>
        </a:p>
      </dgm:t>
    </dgm:pt>
    <dgm:pt modelId="{6F264AE5-D224-48FE-A536-728411014016}">
      <dgm:prSet custT="1"/>
      <dgm:spPr>
        <a:effectLst>
          <a:reflection blurRad="6350" stA="50000" endA="300" endPos="38500" dist="50800" dir="5400000" sy="-100000" algn="bl" rotWithShape="0"/>
        </a:effectLst>
      </dgm:spPr>
      <dgm:t>
        <a:bodyPr/>
        <a:lstStyle/>
        <a:p>
          <a:pPr rtl="0"/>
          <a:r>
            <a:rPr lang="en-US" sz="1600" b="1" dirty="0" smtClean="0"/>
            <a:t>Kris </a:t>
          </a:r>
          <a:r>
            <a:rPr lang="en-US" sz="1600" b="1" dirty="0" err="1" smtClean="0"/>
            <a:t>Oswalt</a:t>
          </a:r>
          <a:r>
            <a:rPr lang="en-US" sz="1600" b="1" dirty="0" smtClean="0"/>
            <a:t> of Community Systems Foundation (CSF) for advice.</a:t>
          </a:r>
          <a:endParaRPr lang="en-US" sz="1600" b="1" dirty="0"/>
        </a:p>
      </dgm:t>
    </dgm:pt>
    <dgm:pt modelId="{DFC6D7FB-0DBB-4DAA-96FD-86CDED03EE7B}" type="parTrans" cxnId="{D58FC86A-7A3D-43D1-AEC8-7C046BF322A8}">
      <dgm:prSet/>
      <dgm:spPr/>
      <dgm:t>
        <a:bodyPr/>
        <a:lstStyle/>
        <a:p>
          <a:endParaRPr lang="en-US"/>
        </a:p>
      </dgm:t>
    </dgm:pt>
    <dgm:pt modelId="{E54C0F94-ACB7-4D29-B7E5-3A710E1BFCC4}" type="sibTrans" cxnId="{D58FC86A-7A3D-43D1-AEC8-7C046BF322A8}">
      <dgm:prSet/>
      <dgm:spPr/>
      <dgm:t>
        <a:bodyPr/>
        <a:lstStyle/>
        <a:p>
          <a:endParaRPr lang="en-US"/>
        </a:p>
      </dgm:t>
    </dgm:pt>
    <dgm:pt modelId="{1A60F36F-ABB7-4CFD-B7E7-D0FDFACCE84B}">
      <dgm:prSet custT="1"/>
      <dgm:spPr/>
      <dgm:t>
        <a:bodyPr/>
        <a:lstStyle/>
        <a:p>
          <a:pPr rtl="0"/>
          <a:r>
            <a:rPr lang="en-US" sz="2000" b="1" dirty="0" smtClean="0"/>
            <a:t>Related Information </a:t>
          </a:r>
          <a:endParaRPr lang="en-US" sz="2000" b="1" dirty="0"/>
        </a:p>
      </dgm:t>
    </dgm:pt>
    <dgm:pt modelId="{119D7194-B491-4F97-99A6-DAD3129CBB19}" type="parTrans" cxnId="{4AC2386C-0911-4AFC-97B1-2F8B11437A47}">
      <dgm:prSet/>
      <dgm:spPr/>
      <dgm:t>
        <a:bodyPr/>
        <a:lstStyle/>
        <a:p>
          <a:endParaRPr lang="en-US"/>
        </a:p>
      </dgm:t>
    </dgm:pt>
    <dgm:pt modelId="{84EE011F-F423-40AD-82AF-D70A9E4DD690}" type="sibTrans" cxnId="{4AC2386C-0911-4AFC-97B1-2F8B11437A47}">
      <dgm:prSet/>
      <dgm:spPr/>
      <dgm:t>
        <a:bodyPr/>
        <a:lstStyle/>
        <a:p>
          <a:endParaRPr lang="en-US"/>
        </a:p>
      </dgm:t>
    </dgm:pt>
    <dgm:pt modelId="{5F2CAF24-1001-4E4F-813E-27F02FFAB958}">
      <dgm:prSet custT="1"/>
      <dgm:spPr>
        <a:effectLst>
          <a:reflection blurRad="6350" stA="50000" endA="300" endPos="38500" dist="50800" dir="5400000" sy="-100000" algn="bl" rotWithShape="0"/>
        </a:effectLst>
      </dgm:spPr>
      <dgm:t>
        <a:bodyPr/>
        <a:lstStyle/>
        <a:p>
          <a:pPr rtl="0"/>
          <a:r>
            <a:rPr lang="en-US" sz="1600" b="1" dirty="0" smtClean="0">
              <a:solidFill>
                <a:schemeClr val="bg1"/>
              </a:solidFill>
              <a:hlinkClick xmlns:r="http://schemas.openxmlformats.org/officeDocument/2006/relationships" r:id="rId1"/>
            </a:rPr>
            <a:t>http://www.MyLovedOne.com</a:t>
          </a:r>
          <a:endParaRPr lang="en-US" sz="1600" b="1" dirty="0">
            <a:solidFill>
              <a:schemeClr val="bg1"/>
            </a:solidFill>
          </a:endParaRPr>
        </a:p>
      </dgm:t>
    </dgm:pt>
    <dgm:pt modelId="{3FD1A331-0250-433A-813D-14304C22ADA3}" type="parTrans" cxnId="{2B332F5B-8394-4A47-9AA7-FAC40FA08354}">
      <dgm:prSet/>
      <dgm:spPr/>
      <dgm:t>
        <a:bodyPr/>
        <a:lstStyle/>
        <a:p>
          <a:endParaRPr lang="en-US"/>
        </a:p>
      </dgm:t>
    </dgm:pt>
    <dgm:pt modelId="{18FEBFDD-3C27-4255-9844-36E180691A3A}" type="sibTrans" cxnId="{2B332F5B-8394-4A47-9AA7-FAC40FA08354}">
      <dgm:prSet/>
      <dgm:spPr/>
      <dgm:t>
        <a:bodyPr/>
        <a:lstStyle/>
        <a:p>
          <a:endParaRPr lang="en-US"/>
        </a:p>
      </dgm:t>
    </dgm:pt>
    <dgm:pt modelId="{515971C6-DD49-4397-A258-D00B9FD769B4}">
      <dgm:prSet custT="1"/>
      <dgm:spPr>
        <a:effectLst>
          <a:reflection blurRad="6350" stA="50000" endA="300" endPos="38500" dist="50800" dir="5400000" sy="-100000" algn="bl" rotWithShape="0"/>
        </a:effectLst>
      </dgm:spPr>
      <dgm:t>
        <a:bodyPr/>
        <a:lstStyle/>
        <a:p>
          <a:pPr rtl="0"/>
          <a:r>
            <a:rPr lang="en-US" sz="1600" b="1" dirty="0" smtClean="0">
              <a:solidFill>
                <a:schemeClr val="bg1"/>
              </a:solidFill>
              <a:hlinkClick xmlns:r="http://schemas.openxmlformats.org/officeDocument/2006/relationships" r:id="rId2"/>
            </a:rPr>
            <a:t>http://www.imagenet.org/</a:t>
          </a:r>
          <a:endParaRPr lang="en-US" sz="1600" b="1" dirty="0">
            <a:solidFill>
              <a:schemeClr val="bg1"/>
            </a:solidFill>
          </a:endParaRPr>
        </a:p>
      </dgm:t>
    </dgm:pt>
    <dgm:pt modelId="{205CC8FD-1FB5-432F-A303-69C7457E1C55}" type="parTrans" cxnId="{6140CC08-180D-4671-8E7D-05E69AF5DD5D}">
      <dgm:prSet/>
      <dgm:spPr/>
      <dgm:t>
        <a:bodyPr/>
        <a:lstStyle/>
        <a:p>
          <a:endParaRPr lang="en-US"/>
        </a:p>
      </dgm:t>
    </dgm:pt>
    <dgm:pt modelId="{6AEADCBB-010F-4605-BBD6-261D08F0946D}" type="sibTrans" cxnId="{6140CC08-180D-4671-8E7D-05E69AF5DD5D}">
      <dgm:prSet/>
      <dgm:spPr/>
      <dgm:t>
        <a:bodyPr/>
        <a:lstStyle/>
        <a:p>
          <a:endParaRPr lang="en-US"/>
        </a:p>
      </dgm:t>
    </dgm:pt>
    <dgm:pt modelId="{2FE788C7-9E20-4870-AFF5-3702EAB5E6FD}">
      <dgm:prSet custT="1"/>
      <dgm:spPr>
        <a:effectLst>
          <a:reflection blurRad="6350" stA="50000" endA="300" endPos="38500" dist="50800" dir="5400000" sy="-100000" algn="bl" rotWithShape="0"/>
        </a:effectLst>
      </dgm:spPr>
      <dgm:t>
        <a:bodyPr/>
        <a:lstStyle/>
        <a:p>
          <a:pPr rtl="0"/>
          <a:r>
            <a:rPr lang="en-US" sz="1600" b="1" dirty="0" smtClean="0">
              <a:solidFill>
                <a:schemeClr val="bg1"/>
              </a:solidFill>
              <a:hlinkClick xmlns:r="http://schemas.openxmlformats.org/officeDocument/2006/relationships" r:id="rId3"/>
            </a:rPr>
            <a:t>http://www-personal.umich.edu/~sarhaus/</a:t>
          </a:r>
          <a:endParaRPr lang="en-US" sz="1600" b="1" dirty="0">
            <a:solidFill>
              <a:schemeClr val="bg1"/>
            </a:solidFill>
          </a:endParaRPr>
        </a:p>
      </dgm:t>
    </dgm:pt>
    <dgm:pt modelId="{B1363A76-E2E3-40C1-92D1-4AD8D75E3D4B}" type="parTrans" cxnId="{B4E623D3-A2A6-4074-A414-D11895D6505D}">
      <dgm:prSet/>
      <dgm:spPr/>
      <dgm:t>
        <a:bodyPr/>
        <a:lstStyle/>
        <a:p>
          <a:endParaRPr lang="en-US"/>
        </a:p>
      </dgm:t>
    </dgm:pt>
    <dgm:pt modelId="{EAF2CA0B-8CB2-4134-8E83-B67FC63266EA}" type="sibTrans" cxnId="{B4E623D3-A2A6-4074-A414-D11895D6505D}">
      <dgm:prSet/>
      <dgm:spPr/>
      <dgm:t>
        <a:bodyPr/>
        <a:lstStyle/>
        <a:p>
          <a:endParaRPr lang="en-US"/>
        </a:p>
      </dgm:t>
    </dgm:pt>
    <dgm:pt modelId="{C238F437-9807-4278-8FC2-A9C7F43399BC}">
      <dgm:prSet custT="1"/>
      <dgm:spPr>
        <a:effectLst>
          <a:reflection blurRad="6350" stA="50000" endA="300" endPos="38500" dist="50800" dir="5400000" sy="-100000" algn="bl" rotWithShape="0"/>
        </a:effectLst>
      </dgm:spPr>
      <dgm:t>
        <a:bodyPr/>
        <a:lstStyle/>
        <a:p>
          <a:pPr rtl="0"/>
          <a:r>
            <a:rPr lang="en-US" sz="1600" b="1" dirty="0" smtClean="0">
              <a:solidFill>
                <a:schemeClr val="bg1"/>
              </a:solidFill>
            </a:rPr>
            <a:t>Pacemaker Recycling:  </a:t>
          </a:r>
          <a:r>
            <a:rPr lang="en-US" sz="1600" b="1" dirty="0" smtClean="0">
              <a:solidFill>
                <a:schemeClr val="bg1"/>
              </a:solidFill>
              <a:hlinkClick xmlns:r="http://schemas.openxmlformats.org/officeDocument/2006/relationships" r:id="rId4"/>
            </a:rPr>
            <a:t>http://www.med.umich.edu/myheartyourheart/</a:t>
          </a:r>
          <a:endParaRPr lang="en-US" sz="1600" b="1" dirty="0">
            <a:solidFill>
              <a:schemeClr val="bg1"/>
            </a:solidFill>
          </a:endParaRPr>
        </a:p>
      </dgm:t>
    </dgm:pt>
    <dgm:pt modelId="{9E1386D1-7E12-4B09-B214-B0E7E03E1933}" type="parTrans" cxnId="{6A162883-24E2-4419-BFB0-F12610B33210}">
      <dgm:prSet/>
      <dgm:spPr/>
      <dgm:t>
        <a:bodyPr/>
        <a:lstStyle/>
        <a:p>
          <a:endParaRPr lang="en-US"/>
        </a:p>
      </dgm:t>
    </dgm:pt>
    <dgm:pt modelId="{8CF18795-2569-4C09-A35B-D7C312791195}" type="sibTrans" cxnId="{6A162883-24E2-4419-BFB0-F12610B33210}">
      <dgm:prSet/>
      <dgm:spPr/>
      <dgm:t>
        <a:bodyPr/>
        <a:lstStyle/>
        <a:p>
          <a:endParaRPr lang="en-US"/>
        </a:p>
      </dgm:t>
    </dgm:pt>
    <dgm:pt modelId="{AF14E3CF-8144-48F7-8950-98FF2083ACF0}">
      <dgm:prSet custT="1"/>
      <dgm:spPr>
        <a:effectLst>
          <a:reflection blurRad="6350" stA="50000" endA="300" endPos="38500" dist="50800" dir="5400000" sy="-100000" algn="bl" rotWithShape="0"/>
        </a:effectLst>
      </dgm:spPr>
      <dgm:t>
        <a:bodyPr/>
        <a:lstStyle/>
        <a:p>
          <a:pPr rtl="0"/>
          <a:r>
            <a:rPr lang="en-US" sz="1600" b="1" dirty="0" smtClean="0">
              <a:solidFill>
                <a:schemeClr val="bg1"/>
              </a:solidFill>
            </a:rPr>
            <a:t>Totem Pole:  </a:t>
          </a:r>
          <a:r>
            <a:rPr lang="en-US" sz="1600" b="1" dirty="0" smtClean="0">
              <a:solidFill>
                <a:schemeClr val="bg1"/>
              </a:solidFill>
              <a:hlinkClick xmlns:r="http://schemas.openxmlformats.org/officeDocument/2006/relationships" r:id="rId5"/>
            </a:rPr>
            <a:t>http://en.wikipedia.org/wiki/Totem_pole</a:t>
          </a:r>
          <a:endParaRPr lang="en-US" sz="1600" b="1" dirty="0">
            <a:solidFill>
              <a:schemeClr val="bg1"/>
            </a:solidFill>
          </a:endParaRPr>
        </a:p>
      </dgm:t>
    </dgm:pt>
    <dgm:pt modelId="{A9F08820-C77F-4E10-9D03-5D980E01CA21}" type="parTrans" cxnId="{3B3B1721-CF16-485E-B114-96079B00CC89}">
      <dgm:prSet/>
      <dgm:spPr/>
      <dgm:t>
        <a:bodyPr/>
        <a:lstStyle/>
        <a:p>
          <a:endParaRPr lang="en-US"/>
        </a:p>
      </dgm:t>
    </dgm:pt>
    <dgm:pt modelId="{F7A82C0A-5410-439A-B160-5FBE99EB386A}" type="sibTrans" cxnId="{3B3B1721-CF16-485E-B114-96079B00CC89}">
      <dgm:prSet/>
      <dgm:spPr/>
      <dgm:t>
        <a:bodyPr/>
        <a:lstStyle/>
        <a:p>
          <a:endParaRPr lang="en-US"/>
        </a:p>
      </dgm:t>
    </dgm:pt>
    <dgm:pt modelId="{87AB5EA9-33CA-4259-9D52-44531A99A6BD}">
      <dgm:prSet custT="1"/>
      <dgm:spPr>
        <a:effectLst>
          <a:reflection blurRad="6350" stA="50000" endA="300" endPos="38500" dist="50800" dir="5400000" sy="-100000" algn="bl" rotWithShape="0"/>
        </a:effectLst>
      </dgm:spPr>
      <dgm:t>
        <a:bodyPr/>
        <a:lstStyle/>
        <a:p>
          <a:pPr rtl="0"/>
          <a:r>
            <a:rPr lang="en-US" sz="1600" b="1" dirty="0" smtClean="0"/>
            <a:t>Matthew </a:t>
          </a:r>
          <a:r>
            <a:rPr lang="en-US" sz="1600" b="1" dirty="0" err="1" smtClean="0"/>
            <a:t>Naud</a:t>
          </a:r>
          <a:r>
            <a:rPr lang="en-US" sz="1600" b="1" dirty="0" smtClean="0"/>
            <a:t>, Environmental Coordinator, City of Ann Arbor, for advice.</a:t>
          </a:r>
          <a:endParaRPr lang="en-US" sz="1600" b="1" dirty="0"/>
        </a:p>
      </dgm:t>
    </dgm:pt>
    <dgm:pt modelId="{D4B751F0-DB95-4E31-8F6C-FC5CA767971E}" type="parTrans" cxnId="{BAECE4F9-2598-40C4-A432-A22E727CAD1E}">
      <dgm:prSet/>
      <dgm:spPr/>
      <dgm:t>
        <a:bodyPr/>
        <a:lstStyle/>
        <a:p>
          <a:endParaRPr lang="en-US"/>
        </a:p>
      </dgm:t>
    </dgm:pt>
    <dgm:pt modelId="{03856A31-D310-4E63-A775-009714E9192B}" type="sibTrans" cxnId="{BAECE4F9-2598-40C4-A432-A22E727CAD1E}">
      <dgm:prSet/>
      <dgm:spPr/>
      <dgm:t>
        <a:bodyPr/>
        <a:lstStyle/>
        <a:p>
          <a:endParaRPr lang="en-US"/>
        </a:p>
      </dgm:t>
    </dgm:pt>
    <dgm:pt modelId="{CF787A82-03D2-4D34-82AA-6EF80E86EA05}">
      <dgm:prSet custT="1"/>
      <dgm:spPr>
        <a:effectLst>
          <a:reflection blurRad="6350" stA="50000" endA="300" endPos="38500" dist="50800" dir="5400000" sy="-100000" algn="bl" rotWithShape="0"/>
        </a:effectLst>
      </dgm:spPr>
      <dgm:t>
        <a:bodyPr/>
        <a:lstStyle/>
        <a:p>
          <a:pPr rtl="0"/>
          <a:r>
            <a:rPr lang="en-US" sz="1600" b="1" dirty="0" smtClean="0"/>
            <a:t>Gwen </a:t>
          </a:r>
          <a:r>
            <a:rPr lang="en-US" sz="1600" b="1" dirty="0" err="1" smtClean="0"/>
            <a:t>Nystuen</a:t>
          </a:r>
          <a:r>
            <a:rPr lang="en-US" sz="1600" b="1" dirty="0" smtClean="0"/>
            <a:t>, Commissioner, City of Ann Arbor Parks and Recreation Commission, for advice.</a:t>
          </a:r>
          <a:endParaRPr lang="en-US" sz="1600" b="1" dirty="0"/>
        </a:p>
      </dgm:t>
    </dgm:pt>
    <dgm:pt modelId="{FD23F9BD-1074-4843-B528-D7CC792B4B24}" type="parTrans" cxnId="{CFA820C5-5DFA-4E86-850D-81759692AECC}">
      <dgm:prSet/>
      <dgm:spPr/>
      <dgm:t>
        <a:bodyPr/>
        <a:lstStyle/>
        <a:p>
          <a:endParaRPr lang="en-US"/>
        </a:p>
      </dgm:t>
    </dgm:pt>
    <dgm:pt modelId="{8A083D0B-8D84-460B-A9F8-69379827CA72}" type="sibTrans" cxnId="{CFA820C5-5DFA-4E86-850D-81759692AECC}">
      <dgm:prSet/>
      <dgm:spPr/>
      <dgm:t>
        <a:bodyPr/>
        <a:lstStyle/>
        <a:p>
          <a:endParaRPr lang="en-US"/>
        </a:p>
      </dgm:t>
    </dgm:pt>
    <dgm:pt modelId="{0E2E0237-59B4-4AD1-A202-8E0FA954D455}">
      <dgm:prSet custT="1"/>
      <dgm:spPr>
        <a:effectLst>
          <a:reflection blurRad="6350" stA="50000" endA="300" endPos="38500" dist="50800" dir="5400000" sy="-100000" algn="bl" rotWithShape="0"/>
        </a:effectLst>
      </dgm:spPr>
      <dgm:t>
        <a:bodyPr/>
        <a:lstStyle/>
        <a:p>
          <a:pPr rtl="0"/>
          <a:r>
            <a:rPr lang="en-US" sz="1600" b="1" dirty="0" smtClean="0">
              <a:solidFill>
                <a:schemeClr val="bg1"/>
              </a:solidFill>
            </a:rPr>
            <a:t>Contract Bridge Forum: </a:t>
          </a:r>
          <a:r>
            <a:rPr lang="en-US" sz="1600" b="1" dirty="0" smtClean="0">
              <a:solidFill>
                <a:schemeClr val="bg1"/>
              </a:solidFill>
              <a:hlinkClick xmlns:r="http://schemas.openxmlformats.org/officeDocument/2006/relationships" r:id="rId6"/>
            </a:rPr>
            <a:t>http://www.contractbridgeforum.com/11/September/District17.htm</a:t>
          </a:r>
          <a:endParaRPr lang="en-US" sz="1600" b="1" dirty="0">
            <a:solidFill>
              <a:schemeClr val="bg1"/>
            </a:solidFill>
          </a:endParaRPr>
        </a:p>
      </dgm:t>
    </dgm:pt>
    <dgm:pt modelId="{92561046-129B-4ACB-BB42-4F0598300175}" type="parTrans" cxnId="{40637A4D-A788-4121-9D55-47672209596A}">
      <dgm:prSet/>
      <dgm:spPr/>
      <dgm:t>
        <a:bodyPr/>
        <a:lstStyle/>
        <a:p>
          <a:endParaRPr lang="en-US"/>
        </a:p>
      </dgm:t>
    </dgm:pt>
    <dgm:pt modelId="{4EC88C80-A027-473F-ABB3-EF6D3AE3C490}" type="sibTrans" cxnId="{40637A4D-A788-4121-9D55-47672209596A}">
      <dgm:prSet/>
      <dgm:spPr/>
      <dgm:t>
        <a:bodyPr/>
        <a:lstStyle/>
        <a:p>
          <a:endParaRPr lang="en-US"/>
        </a:p>
      </dgm:t>
    </dgm:pt>
    <dgm:pt modelId="{C55B1EB3-C67B-4F31-89D5-990E6F1F60C6}">
      <dgm:prSet custT="1"/>
      <dgm:spPr>
        <a:effectLst>
          <a:reflection blurRad="6350" stA="50000" endA="300" endPos="38500" dist="50800" dir="5400000" sy="-100000" algn="bl" rotWithShape="0"/>
        </a:effectLst>
      </dgm:spPr>
      <dgm:t>
        <a:bodyPr/>
        <a:lstStyle/>
        <a:p>
          <a:pPr rtl="0"/>
          <a:r>
            <a:rPr lang="en-US" sz="1600" b="1" dirty="0" smtClean="0"/>
            <a:t>William C. </a:t>
          </a:r>
          <a:r>
            <a:rPr lang="en-US" sz="1600" b="1" dirty="0" err="1" smtClean="0"/>
            <a:t>Arlinghaus</a:t>
          </a:r>
          <a:r>
            <a:rPr lang="en-US" sz="1600" b="1" dirty="0" smtClean="0"/>
            <a:t>, Bonnie Bagley and Ken </a:t>
          </a:r>
          <a:r>
            <a:rPr lang="en-US" sz="1600" b="1" dirty="0" err="1" smtClean="0"/>
            <a:t>Monzingo</a:t>
          </a:r>
          <a:r>
            <a:rPr lang="en-US" sz="1600" b="1" dirty="0" smtClean="0"/>
            <a:t>, ACBL District Directors.</a:t>
          </a:r>
          <a:endParaRPr lang="en-US" sz="1600" b="1" dirty="0"/>
        </a:p>
      </dgm:t>
    </dgm:pt>
    <dgm:pt modelId="{41B4F468-CE48-4021-A26B-13D171697E2E}" type="parTrans" cxnId="{00F67FBF-CBED-4354-8B9B-8031E2117567}">
      <dgm:prSet/>
      <dgm:spPr/>
      <dgm:t>
        <a:bodyPr/>
        <a:lstStyle/>
        <a:p>
          <a:endParaRPr lang="en-US"/>
        </a:p>
      </dgm:t>
    </dgm:pt>
    <dgm:pt modelId="{2521EC54-F3FF-4C79-934F-534F695D73B8}" type="sibTrans" cxnId="{00F67FBF-CBED-4354-8B9B-8031E2117567}">
      <dgm:prSet/>
      <dgm:spPr/>
      <dgm:t>
        <a:bodyPr/>
        <a:lstStyle/>
        <a:p>
          <a:endParaRPr lang="en-US"/>
        </a:p>
      </dgm:t>
    </dgm:pt>
    <dgm:pt modelId="{B395940B-45E7-4E21-9141-E31854DA3A85}">
      <dgm:prSet custT="1"/>
      <dgm:spPr>
        <a:effectLst>
          <a:reflection blurRad="6350" stA="50000" endA="300" endPos="38500" dist="50800" dir="5400000" sy="-100000" algn="bl" rotWithShape="0"/>
        </a:effectLst>
      </dgm:spPr>
      <dgm:t>
        <a:bodyPr/>
        <a:lstStyle/>
        <a:p>
          <a:pPr rtl="0"/>
          <a:r>
            <a:rPr lang="en-US" sz="1600" b="1" dirty="0" smtClean="0">
              <a:solidFill>
                <a:schemeClr val="bg1"/>
              </a:solidFill>
            </a:rPr>
            <a:t>American Contract Bridge League:  </a:t>
          </a:r>
          <a:r>
            <a:rPr lang="en-US" sz="1600" b="1" dirty="0" smtClean="0">
              <a:solidFill>
                <a:schemeClr val="bg1"/>
              </a:solidFill>
              <a:hlinkClick xmlns:r="http://schemas.openxmlformats.org/officeDocument/2006/relationships" r:id="rId7"/>
            </a:rPr>
            <a:t>http://www.acbl.org/</a:t>
          </a:r>
          <a:endParaRPr lang="en-US" sz="1600" b="1" dirty="0">
            <a:solidFill>
              <a:schemeClr val="bg1"/>
            </a:solidFill>
          </a:endParaRPr>
        </a:p>
      </dgm:t>
    </dgm:pt>
    <dgm:pt modelId="{6A3E9DD7-218E-4978-8675-FC1D14B3D6AC}" type="parTrans" cxnId="{FD871AB9-D2ED-4F8A-BFEC-F3017B5EF042}">
      <dgm:prSet/>
      <dgm:spPr/>
      <dgm:t>
        <a:bodyPr/>
        <a:lstStyle/>
        <a:p>
          <a:endParaRPr lang="en-US"/>
        </a:p>
      </dgm:t>
    </dgm:pt>
    <dgm:pt modelId="{E11C05BB-C284-43D4-BD2D-0DA6B00289F0}" type="sibTrans" cxnId="{FD871AB9-D2ED-4F8A-BFEC-F3017B5EF042}">
      <dgm:prSet/>
      <dgm:spPr/>
      <dgm:t>
        <a:bodyPr/>
        <a:lstStyle/>
        <a:p>
          <a:endParaRPr lang="en-US"/>
        </a:p>
      </dgm:t>
    </dgm:pt>
    <dgm:pt modelId="{15A76A76-90EF-4AC9-B70D-214C116E0273}">
      <dgm:prSet custT="1"/>
      <dgm:spPr>
        <a:effectLst>
          <a:reflection blurRad="6350" stA="50000" endA="300" endPos="38500" dist="50800" dir="5400000" sy="-100000" algn="bl" rotWithShape="0"/>
        </a:effectLst>
      </dgm:spPr>
      <dgm:t>
        <a:bodyPr/>
        <a:lstStyle/>
        <a:p>
          <a:pPr rtl="0"/>
          <a:r>
            <a:rPr lang="en-US" sz="1600" b="1" dirty="0" smtClean="0"/>
            <a:t>Dr. Kim Eagle, Dr. Thomas Crawford, University of Michigan, Cardiovascular Center and Dr. </a:t>
          </a:r>
          <a:r>
            <a:rPr lang="en-US" sz="1600" b="1" dirty="0" err="1" smtClean="0"/>
            <a:t>Timir</a:t>
          </a:r>
          <a:r>
            <a:rPr lang="en-US" sz="1600" b="1" dirty="0" smtClean="0"/>
            <a:t> </a:t>
          </a:r>
          <a:r>
            <a:rPr lang="en-US" sz="1600" b="1" dirty="0" err="1" smtClean="0"/>
            <a:t>Baman</a:t>
          </a:r>
          <a:r>
            <a:rPr lang="en-US" sz="1600" b="1" dirty="0" smtClean="0"/>
            <a:t>.</a:t>
          </a:r>
          <a:endParaRPr lang="en-US" sz="1600" b="1" dirty="0"/>
        </a:p>
      </dgm:t>
    </dgm:pt>
    <dgm:pt modelId="{C8B76627-CBBE-498E-95A5-FE31B5E99635}" type="parTrans" cxnId="{06959C1B-989C-4097-B529-01C0F6EE401D}">
      <dgm:prSet/>
      <dgm:spPr/>
      <dgm:t>
        <a:bodyPr/>
        <a:lstStyle/>
        <a:p>
          <a:endParaRPr lang="en-US"/>
        </a:p>
      </dgm:t>
    </dgm:pt>
    <dgm:pt modelId="{0D879C9D-BF3B-4B09-9B49-4DBDEB47072B}" type="sibTrans" cxnId="{06959C1B-989C-4097-B529-01C0F6EE401D}">
      <dgm:prSet/>
      <dgm:spPr/>
      <dgm:t>
        <a:bodyPr/>
        <a:lstStyle/>
        <a:p>
          <a:endParaRPr lang="en-US"/>
        </a:p>
      </dgm:t>
    </dgm:pt>
    <dgm:pt modelId="{D6B5B6AC-506B-4A7F-99DC-98547FCD556C}" type="pres">
      <dgm:prSet presAssocID="{88EB96BA-0C8D-4EE5-A97A-43DF49CC6991}" presName="Name0" presStyleCnt="0">
        <dgm:presLayoutVars>
          <dgm:dir/>
          <dgm:animLvl val="lvl"/>
          <dgm:resizeHandles val="exact"/>
        </dgm:presLayoutVars>
      </dgm:prSet>
      <dgm:spPr/>
      <dgm:t>
        <a:bodyPr/>
        <a:lstStyle/>
        <a:p>
          <a:endParaRPr lang="en-US"/>
        </a:p>
      </dgm:t>
    </dgm:pt>
    <dgm:pt modelId="{00F0FA8E-1EC7-4340-A7FA-FDC60D0F7CB4}" type="pres">
      <dgm:prSet presAssocID="{CE106377-7C48-47B1-A7C5-A0AC50C51E55}" presName="composite" presStyleCnt="0"/>
      <dgm:spPr/>
    </dgm:pt>
    <dgm:pt modelId="{AE1DA8A2-5E2F-446C-A5C1-2F1041E4B859}" type="pres">
      <dgm:prSet presAssocID="{CE106377-7C48-47B1-A7C5-A0AC50C51E55}" presName="parTx" presStyleLbl="alignNode1" presStyleIdx="0" presStyleCnt="2">
        <dgm:presLayoutVars>
          <dgm:chMax val="0"/>
          <dgm:chPref val="0"/>
          <dgm:bulletEnabled val="1"/>
        </dgm:presLayoutVars>
      </dgm:prSet>
      <dgm:spPr/>
      <dgm:t>
        <a:bodyPr/>
        <a:lstStyle/>
        <a:p>
          <a:endParaRPr lang="en-US"/>
        </a:p>
      </dgm:t>
    </dgm:pt>
    <dgm:pt modelId="{91EBA25C-2FC7-4BC8-B02D-EBF2F4C461AA}" type="pres">
      <dgm:prSet presAssocID="{CE106377-7C48-47B1-A7C5-A0AC50C51E55}" presName="desTx" presStyleLbl="alignAccFollowNode1" presStyleIdx="0" presStyleCnt="2">
        <dgm:presLayoutVars>
          <dgm:bulletEnabled val="1"/>
        </dgm:presLayoutVars>
      </dgm:prSet>
      <dgm:spPr/>
      <dgm:t>
        <a:bodyPr/>
        <a:lstStyle/>
        <a:p>
          <a:endParaRPr lang="en-US"/>
        </a:p>
      </dgm:t>
    </dgm:pt>
    <dgm:pt modelId="{7C691696-4F3B-4C43-B043-7785CDC67FD9}" type="pres">
      <dgm:prSet presAssocID="{8A0AD110-5020-4356-BC24-976061FA6BE6}" presName="space" presStyleCnt="0"/>
      <dgm:spPr/>
    </dgm:pt>
    <dgm:pt modelId="{4FDC9538-0E84-4DCE-9A72-D071B7137E49}" type="pres">
      <dgm:prSet presAssocID="{1A60F36F-ABB7-4CFD-B7E7-D0FDFACCE84B}" presName="composite" presStyleCnt="0"/>
      <dgm:spPr/>
    </dgm:pt>
    <dgm:pt modelId="{540F3BD4-43FD-477F-AA8F-4AFD342E220D}" type="pres">
      <dgm:prSet presAssocID="{1A60F36F-ABB7-4CFD-B7E7-D0FDFACCE84B}" presName="parTx" presStyleLbl="alignNode1" presStyleIdx="1" presStyleCnt="2">
        <dgm:presLayoutVars>
          <dgm:chMax val="0"/>
          <dgm:chPref val="0"/>
          <dgm:bulletEnabled val="1"/>
        </dgm:presLayoutVars>
      </dgm:prSet>
      <dgm:spPr/>
      <dgm:t>
        <a:bodyPr/>
        <a:lstStyle/>
        <a:p>
          <a:endParaRPr lang="en-US"/>
        </a:p>
      </dgm:t>
    </dgm:pt>
    <dgm:pt modelId="{24059ED4-DB63-4276-9A4C-9858DA1E9D27}" type="pres">
      <dgm:prSet presAssocID="{1A60F36F-ABB7-4CFD-B7E7-D0FDFACCE84B}" presName="desTx" presStyleLbl="alignAccFollowNode1" presStyleIdx="1" presStyleCnt="2">
        <dgm:presLayoutVars>
          <dgm:bulletEnabled val="1"/>
        </dgm:presLayoutVars>
      </dgm:prSet>
      <dgm:spPr/>
      <dgm:t>
        <a:bodyPr/>
        <a:lstStyle/>
        <a:p>
          <a:endParaRPr lang="en-US"/>
        </a:p>
      </dgm:t>
    </dgm:pt>
  </dgm:ptLst>
  <dgm:cxnLst>
    <dgm:cxn modelId="{06959C1B-989C-4097-B529-01C0F6EE401D}" srcId="{CE106377-7C48-47B1-A7C5-A0AC50C51E55}" destId="{15A76A76-90EF-4AC9-B70D-214C116E0273}" srcOrd="5" destOrd="0" parTransId="{C8B76627-CBBE-498E-95A5-FE31B5E99635}" sibTransId="{0D879C9D-BF3B-4B09-9B49-4DBDEB47072B}"/>
    <dgm:cxn modelId="{4AC2386C-0911-4AFC-97B1-2F8B11437A47}" srcId="{88EB96BA-0C8D-4EE5-A97A-43DF49CC6991}" destId="{1A60F36F-ABB7-4CFD-B7E7-D0FDFACCE84B}" srcOrd="1" destOrd="0" parTransId="{119D7194-B491-4F97-99A6-DAD3129CBB19}" sibTransId="{84EE011F-F423-40AD-82AF-D70A9E4DD690}"/>
    <dgm:cxn modelId="{B4E623D3-A2A6-4074-A414-D11895D6505D}" srcId="{1A60F36F-ABB7-4CFD-B7E7-D0FDFACCE84B}" destId="{2FE788C7-9E20-4870-AFF5-3702EAB5E6FD}" srcOrd="5" destOrd="0" parTransId="{B1363A76-E2E3-40C1-92D1-4AD8D75E3D4B}" sibTransId="{EAF2CA0B-8CB2-4134-8E83-B67FC63266EA}"/>
    <dgm:cxn modelId="{B440E510-E7D8-4671-B3B6-D379E08D73B0}" srcId="{88EB96BA-0C8D-4EE5-A97A-43DF49CC6991}" destId="{CE106377-7C48-47B1-A7C5-A0AC50C51E55}" srcOrd="0" destOrd="0" parTransId="{8E9AC98E-E1F1-463E-92EB-D97263413530}" sibTransId="{8A0AD110-5020-4356-BC24-976061FA6BE6}"/>
    <dgm:cxn modelId="{54094C6D-EB9E-4627-8FA7-4C5E62095718}" type="presOf" srcId="{88EB96BA-0C8D-4EE5-A97A-43DF49CC6991}" destId="{D6B5B6AC-506B-4A7F-99DC-98547FCD556C}" srcOrd="0" destOrd="0" presId="urn:microsoft.com/office/officeart/2005/8/layout/hList1"/>
    <dgm:cxn modelId="{CFA820C5-5DFA-4E86-850D-81759692AECC}" srcId="{CE106377-7C48-47B1-A7C5-A0AC50C51E55}" destId="{CF787A82-03D2-4D34-82AA-6EF80E86EA05}" srcOrd="3" destOrd="0" parTransId="{FD23F9BD-1074-4843-B528-D7CC792B4B24}" sibTransId="{8A083D0B-8D84-460B-A9F8-69379827CA72}"/>
    <dgm:cxn modelId="{3B3B1721-CF16-485E-B114-96079B00CC89}" srcId="{1A60F36F-ABB7-4CFD-B7E7-D0FDFACCE84B}" destId="{AF14E3CF-8144-48F7-8950-98FF2083ACF0}" srcOrd="6" destOrd="0" parTransId="{A9F08820-C77F-4E10-9D03-5D980E01CA21}" sibTransId="{F7A82C0A-5410-439A-B160-5FBE99EB386A}"/>
    <dgm:cxn modelId="{79FB5E79-C3CD-42E0-9A9E-BEEF409F95CF}" type="presOf" srcId="{CF787A82-03D2-4D34-82AA-6EF80E86EA05}" destId="{91EBA25C-2FC7-4BC8-B02D-EBF2F4C461AA}" srcOrd="0" destOrd="3" presId="urn:microsoft.com/office/officeart/2005/8/layout/hList1"/>
    <dgm:cxn modelId="{455F3B84-FB35-42C6-94CD-B1DB36690938}" type="presOf" srcId="{2FE788C7-9E20-4870-AFF5-3702EAB5E6FD}" destId="{24059ED4-DB63-4276-9A4C-9858DA1E9D27}" srcOrd="0" destOrd="5" presId="urn:microsoft.com/office/officeart/2005/8/layout/hList1"/>
    <dgm:cxn modelId="{40637A4D-A788-4121-9D55-47672209596A}" srcId="{1A60F36F-ABB7-4CFD-B7E7-D0FDFACCE84B}" destId="{0E2E0237-59B4-4AD1-A202-8E0FA954D455}" srcOrd="3" destOrd="0" parTransId="{92561046-129B-4ACB-BB42-4F0598300175}" sibTransId="{4EC88C80-A027-473F-ABB3-EF6D3AE3C490}"/>
    <dgm:cxn modelId="{00F67FBF-CBED-4354-8B9B-8031E2117567}" srcId="{CE106377-7C48-47B1-A7C5-A0AC50C51E55}" destId="{C55B1EB3-C67B-4F31-89D5-990E6F1F60C6}" srcOrd="4" destOrd="0" parTransId="{41B4F468-CE48-4021-A26B-13D171697E2E}" sibTransId="{2521EC54-F3FF-4C79-934F-534F695D73B8}"/>
    <dgm:cxn modelId="{BDF3FE79-7521-489D-B353-ECD4EA668C60}" type="presOf" srcId="{C799D0B0-9AA6-4A8F-8376-FE3072DAC363}" destId="{91EBA25C-2FC7-4BC8-B02D-EBF2F4C461AA}" srcOrd="0" destOrd="0" presId="urn:microsoft.com/office/officeart/2005/8/layout/hList1"/>
    <dgm:cxn modelId="{81808B01-A514-4B20-A290-7EB9964C2992}" type="presOf" srcId="{515971C6-DD49-4397-A258-D00B9FD769B4}" destId="{24059ED4-DB63-4276-9A4C-9858DA1E9D27}" srcOrd="0" destOrd="1" presId="urn:microsoft.com/office/officeart/2005/8/layout/hList1"/>
    <dgm:cxn modelId="{F3AD429D-5F39-4945-B13E-90C062D86A61}" type="presOf" srcId="{5F2CAF24-1001-4E4F-813E-27F02FFAB958}" destId="{24059ED4-DB63-4276-9A4C-9858DA1E9D27}" srcOrd="0" destOrd="0" presId="urn:microsoft.com/office/officeart/2005/8/layout/hList1"/>
    <dgm:cxn modelId="{4DA87BD3-498B-40DB-B127-D8ED2C1135FD}" type="presOf" srcId="{C238F437-9807-4278-8FC2-A9C7F43399BC}" destId="{24059ED4-DB63-4276-9A4C-9858DA1E9D27}" srcOrd="0" destOrd="2" presId="urn:microsoft.com/office/officeart/2005/8/layout/hList1"/>
    <dgm:cxn modelId="{6A162883-24E2-4419-BFB0-F12610B33210}" srcId="{1A60F36F-ABB7-4CFD-B7E7-D0FDFACCE84B}" destId="{C238F437-9807-4278-8FC2-A9C7F43399BC}" srcOrd="2" destOrd="0" parTransId="{9E1386D1-7E12-4B09-B214-B0E7E03E1933}" sibTransId="{8CF18795-2569-4C09-A35B-D7C312791195}"/>
    <dgm:cxn modelId="{6053444E-B8D7-4E2E-A9FA-06F63361AE82}" type="presOf" srcId="{AF14E3CF-8144-48F7-8950-98FF2083ACF0}" destId="{24059ED4-DB63-4276-9A4C-9858DA1E9D27}" srcOrd="0" destOrd="6" presId="urn:microsoft.com/office/officeart/2005/8/layout/hList1"/>
    <dgm:cxn modelId="{BAECE4F9-2598-40C4-A432-A22E727CAD1E}" srcId="{CE106377-7C48-47B1-A7C5-A0AC50C51E55}" destId="{87AB5EA9-33CA-4259-9D52-44531A99A6BD}" srcOrd="2" destOrd="0" parTransId="{D4B751F0-DB95-4E31-8F6C-FC5CA767971E}" sibTransId="{03856A31-D310-4E63-A775-009714E9192B}"/>
    <dgm:cxn modelId="{B324A053-F326-4464-8A72-2F63DE5F449B}" type="presOf" srcId="{1A60F36F-ABB7-4CFD-B7E7-D0FDFACCE84B}" destId="{540F3BD4-43FD-477F-AA8F-4AFD342E220D}" srcOrd="0" destOrd="0" presId="urn:microsoft.com/office/officeart/2005/8/layout/hList1"/>
    <dgm:cxn modelId="{FD871AB9-D2ED-4F8A-BFEC-F3017B5EF042}" srcId="{1A60F36F-ABB7-4CFD-B7E7-D0FDFACCE84B}" destId="{B395940B-45E7-4E21-9141-E31854DA3A85}" srcOrd="4" destOrd="0" parTransId="{6A3E9DD7-218E-4978-8675-FC1D14B3D6AC}" sibTransId="{E11C05BB-C284-43D4-BD2D-0DA6B00289F0}"/>
    <dgm:cxn modelId="{2920FA25-1D88-49B9-996C-5DFBFF9622AC}" type="presOf" srcId="{15A76A76-90EF-4AC9-B70D-214C116E0273}" destId="{91EBA25C-2FC7-4BC8-B02D-EBF2F4C461AA}" srcOrd="0" destOrd="5" presId="urn:microsoft.com/office/officeart/2005/8/layout/hList1"/>
    <dgm:cxn modelId="{6140CC08-180D-4671-8E7D-05E69AF5DD5D}" srcId="{1A60F36F-ABB7-4CFD-B7E7-D0FDFACCE84B}" destId="{515971C6-DD49-4397-A258-D00B9FD769B4}" srcOrd="1" destOrd="0" parTransId="{205CC8FD-1FB5-432F-A303-69C7457E1C55}" sibTransId="{6AEADCBB-010F-4605-BBD6-261D08F0946D}"/>
    <dgm:cxn modelId="{CFE7151A-E6CF-4560-8347-4D966BEB1A2D}" type="presOf" srcId="{6F264AE5-D224-48FE-A536-728411014016}" destId="{91EBA25C-2FC7-4BC8-B02D-EBF2F4C461AA}" srcOrd="0" destOrd="1" presId="urn:microsoft.com/office/officeart/2005/8/layout/hList1"/>
    <dgm:cxn modelId="{ED70CED3-54FB-4341-9BF0-E1515299D982}" srcId="{CE106377-7C48-47B1-A7C5-A0AC50C51E55}" destId="{C799D0B0-9AA6-4A8F-8376-FE3072DAC363}" srcOrd="0" destOrd="0" parTransId="{837D7642-F098-482E-8E53-A8D3226D2A3C}" sibTransId="{A4990BC9-CE4F-4FFD-AA84-B5995B492BD0}"/>
    <dgm:cxn modelId="{2B332F5B-8394-4A47-9AA7-FAC40FA08354}" srcId="{1A60F36F-ABB7-4CFD-B7E7-D0FDFACCE84B}" destId="{5F2CAF24-1001-4E4F-813E-27F02FFAB958}" srcOrd="0" destOrd="0" parTransId="{3FD1A331-0250-433A-813D-14304C22ADA3}" sibTransId="{18FEBFDD-3C27-4255-9844-36E180691A3A}"/>
    <dgm:cxn modelId="{91FD8C71-6DE6-4DC9-BA97-0B62C4BF2FEA}" type="presOf" srcId="{CE106377-7C48-47B1-A7C5-A0AC50C51E55}" destId="{AE1DA8A2-5E2F-446C-A5C1-2F1041E4B859}" srcOrd="0" destOrd="0" presId="urn:microsoft.com/office/officeart/2005/8/layout/hList1"/>
    <dgm:cxn modelId="{BEF09D01-1BA5-4502-9CFA-C7AC4CE97B9B}" type="presOf" srcId="{C55B1EB3-C67B-4F31-89D5-990E6F1F60C6}" destId="{91EBA25C-2FC7-4BC8-B02D-EBF2F4C461AA}" srcOrd="0" destOrd="4" presId="urn:microsoft.com/office/officeart/2005/8/layout/hList1"/>
    <dgm:cxn modelId="{07B3E604-607A-4487-B632-B7E6335243F2}" type="presOf" srcId="{87AB5EA9-33CA-4259-9D52-44531A99A6BD}" destId="{91EBA25C-2FC7-4BC8-B02D-EBF2F4C461AA}" srcOrd="0" destOrd="2" presId="urn:microsoft.com/office/officeart/2005/8/layout/hList1"/>
    <dgm:cxn modelId="{E0FFB303-5B14-43D5-AC0A-BA14BCA9EDBD}" type="presOf" srcId="{B395940B-45E7-4E21-9141-E31854DA3A85}" destId="{24059ED4-DB63-4276-9A4C-9858DA1E9D27}" srcOrd="0" destOrd="4" presId="urn:microsoft.com/office/officeart/2005/8/layout/hList1"/>
    <dgm:cxn modelId="{D58FC86A-7A3D-43D1-AEC8-7C046BF322A8}" srcId="{CE106377-7C48-47B1-A7C5-A0AC50C51E55}" destId="{6F264AE5-D224-48FE-A536-728411014016}" srcOrd="1" destOrd="0" parTransId="{DFC6D7FB-0DBB-4DAA-96FD-86CDED03EE7B}" sibTransId="{E54C0F94-ACB7-4D29-B7E5-3A710E1BFCC4}"/>
    <dgm:cxn modelId="{837E1D29-FD53-4F65-AE64-427007D04EEB}" type="presOf" srcId="{0E2E0237-59B4-4AD1-A202-8E0FA954D455}" destId="{24059ED4-DB63-4276-9A4C-9858DA1E9D27}" srcOrd="0" destOrd="3" presId="urn:microsoft.com/office/officeart/2005/8/layout/hList1"/>
    <dgm:cxn modelId="{BE099ADC-1BD1-45D3-A561-4470F940FEA6}" type="presParOf" srcId="{D6B5B6AC-506B-4A7F-99DC-98547FCD556C}" destId="{00F0FA8E-1EC7-4340-A7FA-FDC60D0F7CB4}" srcOrd="0" destOrd="0" presId="urn:microsoft.com/office/officeart/2005/8/layout/hList1"/>
    <dgm:cxn modelId="{D2F492C8-B6F9-47AE-B390-98B7F6B3857B}" type="presParOf" srcId="{00F0FA8E-1EC7-4340-A7FA-FDC60D0F7CB4}" destId="{AE1DA8A2-5E2F-446C-A5C1-2F1041E4B859}" srcOrd="0" destOrd="0" presId="urn:microsoft.com/office/officeart/2005/8/layout/hList1"/>
    <dgm:cxn modelId="{E4A597AC-EA38-49CA-85BE-D431FEF350B8}" type="presParOf" srcId="{00F0FA8E-1EC7-4340-A7FA-FDC60D0F7CB4}" destId="{91EBA25C-2FC7-4BC8-B02D-EBF2F4C461AA}" srcOrd="1" destOrd="0" presId="urn:microsoft.com/office/officeart/2005/8/layout/hList1"/>
    <dgm:cxn modelId="{2FD3CCFA-0991-4741-8590-AF109C3D8367}" type="presParOf" srcId="{D6B5B6AC-506B-4A7F-99DC-98547FCD556C}" destId="{7C691696-4F3B-4C43-B043-7785CDC67FD9}" srcOrd="1" destOrd="0" presId="urn:microsoft.com/office/officeart/2005/8/layout/hList1"/>
    <dgm:cxn modelId="{4388E348-720F-466A-916A-C29C86A44E13}" type="presParOf" srcId="{D6B5B6AC-506B-4A7F-99DC-98547FCD556C}" destId="{4FDC9538-0E84-4DCE-9A72-D071B7137E49}" srcOrd="2" destOrd="0" presId="urn:microsoft.com/office/officeart/2005/8/layout/hList1"/>
    <dgm:cxn modelId="{2B3A78B5-008C-457F-8F87-CFCC2F294774}" type="presParOf" srcId="{4FDC9538-0E84-4DCE-9A72-D071B7137E49}" destId="{540F3BD4-43FD-477F-AA8F-4AFD342E220D}" srcOrd="0" destOrd="0" presId="urn:microsoft.com/office/officeart/2005/8/layout/hList1"/>
    <dgm:cxn modelId="{1B9C9F8B-0993-4AD8-B6BA-D94058A2E007}" type="presParOf" srcId="{4FDC9538-0E84-4DCE-9A72-D071B7137E49}" destId="{24059ED4-DB63-4276-9A4C-9858DA1E9D2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F60639-6239-4D82-822C-F3909CEC1204}">
      <dsp:nvSpPr>
        <dsp:cNvPr id="0" name=""/>
        <dsp:cNvSpPr/>
      </dsp:nvSpPr>
      <dsp:spPr>
        <a:xfrm>
          <a:off x="3086099" y="1303020"/>
          <a:ext cx="1600199" cy="1600200"/>
        </a:xfrm>
        <a:prstGeom prst="ellipse">
          <a:avLst/>
        </a:prstGeom>
        <a:gradFill rotWithShape="0">
          <a:gsLst>
            <a:gs pos="0">
              <a:schemeClr val="accent2">
                <a:alpha val="50000"/>
                <a:hueOff val="0"/>
                <a:satOff val="0"/>
                <a:lumOff val="0"/>
                <a:alphaOff val="0"/>
                <a:tint val="48000"/>
                <a:satMod val="138000"/>
              </a:schemeClr>
            </a:gs>
            <a:gs pos="25000">
              <a:schemeClr val="accent2">
                <a:alpha val="50000"/>
                <a:hueOff val="0"/>
                <a:satOff val="0"/>
                <a:lumOff val="0"/>
                <a:alphaOff val="0"/>
                <a:tint val="85000"/>
              </a:schemeClr>
            </a:gs>
            <a:gs pos="40000">
              <a:schemeClr val="accent2">
                <a:alpha val="50000"/>
                <a:hueOff val="0"/>
                <a:satOff val="0"/>
                <a:lumOff val="0"/>
                <a:alphaOff val="0"/>
                <a:tint val="92000"/>
              </a:schemeClr>
            </a:gs>
            <a:gs pos="50000">
              <a:schemeClr val="accent2">
                <a:alpha val="50000"/>
                <a:hueOff val="0"/>
                <a:satOff val="0"/>
                <a:lumOff val="0"/>
                <a:alphaOff val="0"/>
                <a:tint val="93000"/>
              </a:schemeClr>
            </a:gs>
            <a:gs pos="60000">
              <a:schemeClr val="accent2">
                <a:alpha val="50000"/>
                <a:hueOff val="0"/>
                <a:satOff val="0"/>
                <a:lumOff val="0"/>
                <a:alphaOff val="0"/>
                <a:tint val="92000"/>
              </a:schemeClr>
            </a:gs>
            <a:gs pos="75000">
              <a:schemeClr val="accent2">
                <a:alpha val="50000"/>
                <a:hueOff val="0"/>
                <a:satOff val="0"/>
                <a:lumOff val="0"/>
                <a:alphaOff val="0"/>
                <a:tint val="83000"/>
                <a:satMod val="108000"/>
              </a:schemeClr>
            </a:gs>
            <a:gs pos="100000">
              <a:schemeClr val="accent2">
                <a:alpha val="50000"/>
                <a:hueOff val="0"/>
                <a:satOff val="0"/>
                <a:lumOff val="0"/>
                <a:alphaOff val="0"/>
                <a:tint val="48000"/>
                <a:satMod val="150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sp>
    <dsp:sp modelId="{41EF82C7-AB6A-4D90-AB38-6A9232D90CD9}">
      <dsp:nvSpPr>
        <dsp:cNvPr id="0" name=""/>
        <dsp:cNvSpPr/>
      </dsp:nvSpPr>
      <dsp:spPr>
        <a:xfrm>
          <a:off x="2958084" y="0"/>
          <a:ext cx="1856232" cy="107442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977900" rtl="0">
            <a:lnSpc>
              <a:spcPct val="90000"/>
            </a:lnSpc>
            <a:spcBef>
              <a:spcPct val="0"/>
            </a:spcBef>
            <a:spcAft>
              <a:spcPct val="35000"/>
            </a:spcAft>
          </a:pPr>
          <a:r>
            <a:rPr lang="en-US" sz="2200" kern="1200" dirty="0" smtClean="0">
              <a:solidFill>
                <a:schemeClr val="accent2">
                  <a:lumMod val="40000"/>
                  <a:lumOff val="60000"/>
                </a:schemeClr>
              </a:solidFill>
            </a:rPr>
            <a:t>Geography Projects</a:t>
          </a:r>
          <a:endParaRPr lang="en-US" sz="2200" kern="1200" dirty="0">
            <a:solidFill>
              <a:schemeClr val="accent2">
                <a:lumMod val="40000"/>
                <a:lumOff val="60000"/>
              </a:schemeClr>
            </a:solidFill>
          </a:endParaRPr>
        </a:p>
      </dsp:txBody>
      <dsp:txXfrm>
        <a:off x="2958084" y="0"/>
        <a:ext cx="1856232" cy="1074420"/>
      </dsp:txXfrm>
    </dsp:sp>
    <dsp:sp modelId="{02BE196E-0F7B-49FD-A7E0-42AD0F7AC76F}">
      <dsp:nvSpPr>
        <dsp:cNvPr id="0" name=""/>
        <dsp:cNvSpPr/>
      </dsp:nvSpPr>
      <dsp:spPr>
        <a:xfrm>
          <a:off x="3694816" y="1745132"/>
          <a:ext cx="1600199" cy="1600200"/>
        </a:xfrm>
        <a:prstGeom prst="ellipse">
          <a:avLst/>
        </a:prstGeom>
        <a:gradFill rotWithShape="0">
          <a:gsLst>
            <a:gs pos="0">
              <a:schemeClr val="accent3">
                <a:alpha val="50000"/>
                <a:hueOff val="0"/>
                <a:satOff val="0"/>
                <a:lumOff val="0"/>
                <a:alphaOff val="0"/>
                <a:tint val="48000"/>
                <a:satMod val="138000"/>
              </a:schemeClr>
            </a:gs>
            <a:gs pos="25000">
              <a:schemeClr val="accent3">
                <a:alpha val="50000"/>
                <a:hueOff val="0"/>
                <a:satOff val="0"/>
                <a:lumOff val="0"/>
                <a:alphaOff val="0"/>
                <a:tint val="85000"/>
              </a:schemeClr>
            </a:gs>
            <a:gs pos="40000">
              <a:schemeClr val="accent3">
                <a:alpha val="50000"/>
                <a:hueOff val="0"/>
                <a:satOff val="0"/>
                <a:lumOff val="0"/>
                <a:alphaOff val="0"/>
                <a:tint val="92000"/>
              </a:schemeClr>
            </a:gs>
            <a:gs pos="50000">
              <a:schemeClr val="accent3">
                <a:alpha val="50000"/>
                <a:hueOff val="0"/>
                <a:satOff val="0"/>
                <a:lumOff val="0"/>
                <a:alphaOff val="0"/>
                <a:tint val="93000"/>
              </a:schemeClr>
            </a:gs>
            <a:gs pos="60000">
              <a:schemeClr val="accent3">
                <a:alpha val="50000"/>
                <a:hueOff val="0"/>
                <a:satOff val="0"/>
                <a:lumOff val="0"/>
                <a:alphaOff val="0"/>
                <a:tint val="92000"/>
              </a:schemeClr>
            </a:gs>
            <a:gs pos="75000">
              <a:schemeClr val="accent3">
                <a:alpha val="50000"/>
                <a:hueOff val="0"/>
                <a:satOff val="0"/>
                <a:lumOff val="0"/>
                <a:alphaOff val="0"/>
                <a:tint val="83000"/>
                <a:satMod val="108000"/>
              </a:schemeClr>
            </a:gs>
            <a:gs pos="100000">
              <a:schemeClr val="accent3">
                <a:alpha val="50000"/>
                <a:hueOff val="0"/>
                <a:satOff val="0"/>
                <a:lumOff val="0"/>
                <a:alphaOff val="0"/>
                <a:tint val="48000"/>
                <a:satMod val="150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sp>
    <dsp:sp modelId="{1B100B80-460D-4738-8D06-6E7343FFD72C}">
      <dsp:nvSpPr>
        <dsp:cNvPr id="0" name=""/>
        <dsp:cNvSpPr/>
      </dsp:nvSpPr>
      <dsp:spPr>
        <a:xfrm>
          <a:off x="5422392" y="1417320"/>
          <a:ext cx="1664207" cy="116586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977900" rtl="0">
            <a:lnSpc>
              <a:spcPct val="90000"/>
            </a:lnSpc>
            <a:spcBef>
              <a:spcPct val="0"/>
            </a:spcBef>
            <a:spcAft>
              <a:spcPct val="35000"/>
            </a:spcAft>
          </a:pPr>
          <a:r>
            <a:rPr lang="en-US" sz="2200" kern="1200" smtClean="0">
              <a:solidFill>
                <a:schemeClr val="accent3">
                  <a:lumMod val="60000"/>
                  <a:lumOff val="40000"/>
                </a:schemeClr>
              </a:solidFill>
            </a:rPr>
            <a:t>Mathematics Projects</a:t>
          </a:r>
          <a:endParaRPr lang="en-US" sz="2200" kern="1200" dirty="0">
            <a:solidFill>
              <a:schemeClr val="accent3">
                <a:lumMod val="60000"/>
                <a:lumOff val="40000"/>
              </a:schemeClr>
            </a:solidFill>
          </a:endParaRPr>
        </a:p>
      </dsp:txBody>
      <dsp:txXfrm>
        <a:off x="5422392" y="1417320"/>
        <a:ext cx="1664207" cy="1165860"/>
      </dsp:txXfrm>
    </dsp:sp>
    <dsp:sp modelId="{9E0E058C-A90A-4691-92F5-CB16804BB01D}">
      <dsp:nvSpPr>
        <dsp:cNvPr id="0" name=""/>
        <dsp:cNvSpPr/>
      </dsp:nvSpPr>
      <dsp:spPr>
        <a:xfrm>
          <a:off x="3462467" y="2461107"/>
          <a:ext cx="1600199" cy="1600200"/>
        </a:xfrm>
        <a:prstGeom prst="ellipse">
          <a:avLst/>
        </a:prstGeom>
        <a:gradFill rotWithShape="0">
          <a:gsLst>
            <a:gs pos="0">
              <a:schemeClr val="accent4">
                <a:alpha val="50000"/>
                <a:hueOff val="0"/>
                <a:satOff val="0"/>
                <a:lumOff val="0"/>
                <a:alphaOff val="0"/>
                <a:tint val="48000"/>
                <a:satMod val="138000"/>
              </a:schemeClr>
            </a:gs>
            <a:gs pos="25000">
              <a:schemeClr val="accent4">
                <a:alpha val="50000"/>
                <a:hueOff val="0"/>
                <a:satOff val="0"/>
                <a:lumOff val="0"/>
                <a:alphaOff val="0"/>
                <a:tint val="85000"/>
              </a:schemeClr>
            </a:gs>
            <a:gs pos="40000">
              <a:schemeClr val="accent4">
                <a:alpha val="50000"/>
                <a:hueOff val="0"/>
                <a:satOff val="0"/>
                <a:lumOff val="0"/>
                <a:alphaOff val="0"/>
                <a:tint val="92000"/>
              </a:schemeClr>
            </a:gs>
            <a:gs pos="50000">
              <a:schemeClr val="accent4">
                <a:alpha val="50000"/>
                <a:hueOff val="0"/>
                <a:satOff val="0"/>
                <a:lumOff val="0"/>
                <a:alphaOff val="0"/>
                <a:tint val="93000"/>
              </a:schemeClr>
            </a:gs>
            <a:gs pos="60000">
              <a:schemeClr val="accent4">
                <a:alpha val="50000"/>
                <a:hueOff val="0"/>
                <a:satOff val="0"/>
                <a:lumOff val="0"/>
                <a:alphaOff val="0"/>
                <a:tint val="92000"/>
              </a:schemeClr>
            </a:gs>
            <a:gs pos="75000">
              <a:schemeClr val="accent4">
                <a:alpha val="50000"/>
                <a:hueOff val="0"/>
                <a:satOff val="0"/>
                <a:lumOff val="0"/>
                <a:alphaOff val="0"/>
                <a:tint val="83000"/>
                <a:satMod val="108000"/>
              </a:schemeClr>
            </a:gs>
            <a:gs pos="100000">
              <a:schemeClr val="accent4">
                <a:alpha val="50000"/>
                <a:hueOff val="0"/>
                <a:satOff val="0"/>
                <a:lumOff val="0"/>
                <a:alphaOff val="0"/>
                <a:tint val="48000"/>
                <a:satMod val="150000"/>
              </a:schemeClr>
            </a:gs>
          </a:gsLst>
          <a:lin ang="5400000" scaled="0"/>
        </a:gradFill>
        <a:ln>
          <a:noFill/>
        </a:ln>
        <a:effectLst>
          <a:reflection blurRad="6350" stA="50000" endA="300" endPos="38500" dist="50800" dir="5400000" sy="-100000" algn="bl"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sp>
    <dsp:sp modelId="{44ACB13B-B0CE-40C2-B59F-15FEAD088875}">
      <dsp:nvSpPr>
        <dsp:cNvPr id="0" name=""/>
        <dsp:cNvSpPr/>
      </dsp:nvSpPr>
      <dsp:spPr>
        <a:xfrm>
          <a:off x="5166360" y="3406140"/>
          <a:ext cx="1664207" cy="116586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977900" rtl="0">
            <a:lnSpc>
              <a:spcPct val="90000"/>
            </a:lnSpc>
            <a:spcBef>
              <a:spcPct val="0"/>
            </a:spcBef>
            <a:spcAft>
              <a:spcPct val="35000"/>
            </a:spcAft>
          </a:pPr>
          <a:r>
            <a:rPr lang="en-US" sz="2200" kern="1200" smtClean="0">
              <a:solidFill>
                <a:schemeClr val="tx2">
                  <a:lumMod val="75000"/>
                </a:schemeClr>
              </a:solidFill>
            </a:rPr>
            <a:t>Mathematical Geography Projects</a:t>
          </a:r>
          <a:endParaRPr lang="en-US" sz="2200" kern="1200" dirty="0">
            <a:solidFill>
              <a:schemeClr val="tx2">
                <a:lumMod val="75000"/>
              </a:schemeClr>
            </a:solidFill>
          </a:endParaRPr>
        </a:p>
      </dsp:txBody>
      <dsp:txXfrm>
        <a:off x="5166360" y="3406140"/>
        <a:ext cx="1664207" cy="1165860"/>
      </dsp:txXfrm>
    </dsp:sp>
    <dsp:sp modelId="{BE03E445-5760-43A5-BE53-820DA026D6A7}">
      <dsp:nvSpPr>
        <dsp:cNvPr id="0" name=""/>
        <dsp:cNvSpPr/>
      </dsp:nvSpPr>
      <dsp:spPr>
        <a:xfrm>
          <a:off x="2709732" y="2461107"/>
          <a:ext cx="1600199" cy="1600200"/>
        </a:xfrm>
        <a:prstGeom prst="ellipse">
          <a:avLst/>
        </a:prstGeom>
        <a:gradFill rotWithShape="0">
          <a:gsLst>
            <a:gs pos="0">
              <a:schemeClr val="accent5">
                <a:alpha val="50000"/>
                <a:hueOff val="0"/>
                <a:satOff val="0"/>
                <a:lumOff val="0"/>
                <a:alphaOff val="0"/>
                <a:tint val="48000"/>
                <a:satMod val="138000"/>
              </a:schemeClr>
            </a:gs>
            <a:gs pos="25000">
              <a:schemeClr val="accent5">
                <a:alpha val="50000"/>
                <a:hueOff val="0"/>
                <a:satOff val="0"/>
                <a:lumOff val="0"/>
                <a:alphaOff val="0"/>
                <a:tint val="85000"/>
              </a:schemeClr>
            </a:gs>
            <a:gs pos="40000">
              <a:schemeClr val="accent5">
                <a:alpha val="50000"/>
                <a:hueOff val="0"/>
                <a:satOff val="0"/>
                <a:lumOff val="0"/>
                <a:alphaOff val="0"/>
                <a:tint val="92000"/>
              </a:schemeClr>
            </a:gs>
            <a:gs pos="50000">
              <a:schemeClr val="accent5">
                <a:alpha val="50000"/>
                <a:hueOff val="0"/>
                <a:satOff val="0"/>
                <a:lumOff val="0"/>
                <a:alphaOff val="0"/>
                <a:tint val="93000"/>
              </a:schemeClr>
            </a:gs>
            <a:gs pos="60000">
              <a:schemeClr val="accent5">
                <a:alpha val="50000"/>
                <a:hueOff val="0"/>
                <a:satOff val="0"/>
                <a:lumOff val="0"/>
                <a:alphaOff val="0"/>
                <a:tint val="92000"/>
              </a:schemeClr>
            </a:gs>
            <a:gs pos="75000">
              <a:schemeClr val="accent5">
                <a:alpha val="50000"/>
                <a:hueOff val="0"/>
                <a:satOff val="0"/>
                <a:lumOff val="0"/>
                <a:alphaOff val="0"/>
                <a:tint val="83000"/>
                <a:satMod val="108000"/>
              </a:schemeClr>
            </a:gs>
            <a:gs pos="100000">
              <a:schemeClr val="accent5">
                <a:alpha val="50000"/>
                <a:hueOff val="0"/>
                <a:satOff val="0"/>
                <a:lumOff val="0"/>
                <a:alphaOff val="0"/>
                <a:tint val="48000"/>
                <a:satMod val="150000"/>
              </a:schemeClr>
            </a:gs>
          </a:gsLst>
          <a:lin ang="5400000" scaled="0"/>
        </a:gradFill>
        <a:ln>
          <a:noFill/>
        </a:ln>
        <a:effectLst>
          <a:reflection blurRad="6350" stA="50000" endA="300" endPos="38500" dist="50800" dir="5400000" sy="-100000" algn="bl"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sp>
    <dsp:sp modelId="{D2F234C9-0CE5-4322-8EB9-86027C0088DD}">
      <dsp:nvSpPr>
        <dsp:cNvPr id="0" name=""/>
        <dsp:cNvSpPr/>
      </dsp:nvSpPr>
      <dsp:spPr>
        <a:xfrm>
          <a:off x="941832" y="3406140"/>
          <a:ext cx="1664207" cy="116586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977900" rtl="0">
            <a:lnSpc>
              <a:spcPct val="90000"/>
            </a:lnSpc>
            <a:spcBef>
              <a:spcPct val="0"/>
            </a:spcBef>
            <a:spcAft>
              <a:spcPct val="35000"/>
            </a:spcAft>
          </a:pPr>
          <a:r>
            <a:rPr lang="en-US" sz="2200" kern="1200" smtClean="0">
              <a:solidFill>
                <a:schemeClr val="accent5">
                  <a:lumMod val="60000"/>
                  <a:lumOff val="40000"/>
                </a:schemeClr>
              </a:solidFill>
            </a:rPr>
            <a:t>The Perimeter Project</a:t>
          </a:r>
          <a:endParaRPr lang="en-US" sz="2200" kern="1200" dirty="0">
            <a:solidFill>
              <a:schemeClr val="accent5">
                <a:lumMod val="60000"/>
                <a:lumOff val="40000"/>
              </a:schemeClr>
            </a:solidFill>
          </a:endParaRPr>
        </a:p>
      </dsp:txBody>
      <dsp:txXfrm>
        <a:off x="941832" y="3406140"/>
        <a:ext cx="1664207" cy="1165860"/>
      </dsp:txXfrm>
    </dsp:sp>
    <dsp:sp modelId="{9EB2D139-BF54-4142-8CBC-31E6C0606D22}">
      <dsp:nvSpPr>
        <dsp:cNvPr id="0" name=""/>
        <dsp:cNvSpPr/>
      </dsp:nvSpPr>
      <dsp:spPr>
        <a:xfrm>
          <a:off x="2477383" y="1745132"/>
          <a:ext cx="1600199" cy="1600200"/>
        </a:xfrm>
        <a:prstGeom prst="ellipse">
          <a:avLst/>
        </a:prstGeom>
        <a:gradFill rotWithShape="0">
          <a:gsLst>
            <a:gs pos="0">
              <a:schemeClr val="accent6">
                <a:alpha val="50000"/>
                <a:hueOff val="0"/>
                <a:satOff val="0"/>
                <a:lumOff val="0"/>
                <a:alphaOff val="0"/>
                <a:tint val="48000"/>
                <a:satMod val="138000"/>
              </a:schemeClr>
            </a:gs>
            <a:gs pos="25000">
              <a:schemeClr val="accent6">
                <a:alpha val="50000"/>
                <a:hueOff val="0"/>
                <a:satOff val="0"/>
                <a:lumOff val="0"/>
                <a:alphaOff val="0"/>
                <a:tint val="85000"/>
              </a:schemeClr>
            </a:gs>
            <a:gs pos="40000">
              <a:schemeClr val="accent6">
                <a:alpha val="50000"/>
                <a:hueOff val="0"/>
                <a:satOff val="0"/>
                <a:lumOff val="0"/>
                <a:alphaOff val="0"/>
                <a:tint val="92000"/>
              </a:schemeClr>
            </a:gs>
            <a:gs pos="50000">
              <a:schemeClr val="accent6">
                <a:alpha val="50000"/>
                <a:hueOff val="0"/>
                <a:satOff val="0"/>
                <a:lumOff val="0"/>
                <a:alphaOff val="0"/>
                <a:tint val="93000"/>
              </a:schemeClr>
            </a:gs>
            <a:gs pos="60000">
              <a:schemeClr val="accent6">
                <a:alpha val="50000"/>
                <a:hueOff val="0"/>
                <a:satOff val="0"/>
                <a:lumOff val="0"/>
                <a:alphaOff val="0"/>
                <a:tint val="92000"/>
              </a:schemeClr>
            </a:gs>
            <a:gs pos="75000">
              <a:schemeClr val="accent6">
                <a:alpha val="50000"/>
                <a:hueOff val="0"/>
                <a:satOff val="0"/>
                <a:lumOff val="0"/>
                <a:alphaOff val="0"/>
                <a:tint val="83000"/>
                <a:satMod val="108000"/>
              </a:schemeClr>
            </a:gs>
            <a:gs pos="100000">
              <a:schemeClr val="accent6">
                <a:alpha val="50000"/>
                <a:hueOff val="0"/>
                <a:satOff val="0"/>
                <a:lumOff val="0"/>
                <a:alphaOff val="0"/>
                <a:tint val="48000"/>
                <a:satMod val="150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sp>
    <dsp:sp modelId="{6BD8DB73-D8B9-4F45-9130-A7E966D9BFB5}">
      <dsp:nvSpPr>
        <dsp:cNvPr id="0" name=""/>
        <dsp:cNvSpPr/>
      </dsp:nvSpPr>
      <dsp:spPr>
        <a:xfrm>
          <a:off x="685799" y="1417320"/>
          <a:ext cx="1664207" cy="116586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977900" rtl="0">
            <a:lnSpc>
              <a:spcPct val="90000"/>
            </a:lnSpc>
            <a:spcBef>
              <a:spcPct val="0"/>
            </a:spcBef>
            <a:spcAft>
              <a:spcPct val="35000"/>
            </a:spcAft>
          </a:pPr>
          <a:r>
            <a:rPr lang="en-US" sz="2200" kern="1200" dirty="0" smtClean="0">
              <a:solidFill>
                <a:schemeClr val="accent6">
                  <a:lumMod val="40000"/>
                  <a:lumOff val="60000"/>
                </a:schemeClr>
              </a:solidFill>
            </a:rPr>
            <a:t>Non-traditional Projects</a:t>
          </a:r>
          <a:endParaRPr lang="en-US" sz="2200" kern="1200" dirty="0">
            <a:solidFill>
              <a:schemeClr val="accent6">
                <a:lumMod val="40000"/>
                <a:lumOff val="60000"/>
              </a:schemeClr>
            </a:solidFill>
          </a:endParaRPr>
        </a:p>
      </dsp:txBody>
      <dsp:txXfrm>
        <a:off x="685799" y="1417320"/>
        <a:ext cx="1664207" cy="11658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DB8A55-D8D1-45CC-B90A-15EFDC64F3C3}">
      <dsp:nvSpPr>
        <dsp:cNvPr id="0" name=""/>
        <dsp:cNvSpPr/>
      </dsp:nvSpPr>
      <dsp:spPr>
        <a:xfrm>
          <a:off x="2869" y="3296"/>
          <a:ext cx="7766661" cy="1430982"/>
        </a:xfrm>
        <a:prstGeom prst="roundRect">
          <a:avLst>
            <a:gd name="adj" fmla="val 10000"/>
          </a:avLst>
        </a:prstGeom>
        <a:solidFill>
          <a:srgbClr val="FFFF00"/>
        </a:solidFill>
        <a:ln>
          <a:noFill/>
        </a:ln>
        <a:effectLst>
          <a:glow rad="101500">
            <a:schemeClr val="accent5">
              <a:shade val="80000"/>
              <a:hueOff val="0"/>
              <a:satOff val="0"/>
              <a:lumOff val="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5">
              <a:shade val="80000"/>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n-US" sz="3600" b="1" kern="1200" dirty="0" smtClean="0"/>
            <a:t>Protect Fragile Lands using Cemetery Zoning or Memorialization</a:t>
          </a:r>
          <a:endParaRPr lang="en-US" sz="3600" b="1" kern="1200" dirty="0"/>
        </a:p>
      </dsp:txBody>
      <dsp:txXfrm>
        <a:off x="44781" y="45208"/>
        <a:ext cx="7682837" cy="1347158"/>
      </dsp:txXfrm>
    </dsp:sp>
    <dsp:sp modelId="{549DEB93-E88F-4139-833F-75B900427AF3}">
      <dsp:nvSpPr>
        <dsp:cNvPr id="0" name=""/>
        <dsp:cNvSpPr/>
      </dsp:nvSpPr>
      <dsp:spPr>
        <a:xfrm>
          <a:off x="2869" y="1570508"/>
          <a:ext cx="3805067" cy="1430982"/>
        </a:xfrm>
        <a:prstGeom prst="roundRect">
          <a:avLst>
            <a:gd name="adj" fmla="val 10000"/>
          </a:avLst>
        </a:prstGeom>
        <a:solidFill>
          <a:schemeClr val="accent2">
            <a:lumMod val="60000"/>
            <a:lumOff val="40000"/>
          </a:schemeClr>
        </a:solidFill>
        <a:ln>
          <a:noFill/>
        </a:ln>
        <a:effectLst>
          <a:glow rad="101500">
            <a:schemeClr val="accent5">
              <a:tint val="99000"/>
              <a:hueOff val="0"/>
              <a:satOff val="0"/>
              <a:lumOff val="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5">
              <a:tint val="99000"/>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b="1" kern="1200" dirty="0" smtClean="0"/>
            <a:t>Pilot project:  Chapel Hill Memorial Gardens, Grand Rapids.  </a:t>
          </a:r>
          <a:r>
            <a:rPr lang="en-US" sz="2500" b="1" kern="1200" dirty="0" smtClean="0">
              <a:solidFill>
                <a:schemeClr val="bg1">
                  <a:lumMod val="95000"/>
                  <a:lumOff val="5000"/>
                </a:schemeClr>
              </a:solidFill>
              <a:effectLst/>
              <a:hlinkClick xmlns:r="http://schemas.openxmlformats.org/officeDocument/2006/relationships" r:id="rId1"/>
            </a:rPr>
            <a:t>COMPLETE</a:t>
          </a:r>
          <a:endParaRPr lang="en-US" sz="2500" b="1" kern="1200" dirty="0">
            <a:solidFill>
              <a:schemeClr val="bg1">
                <a:lumMod val="95000"/>
                <a:lumOff val="5000"/>
              </a:schemeClr>
            </a:solidFill>
            <a:effectLst/>
          </a:endParaRPr>
        </a:p>
      </dsp:txBody>
      <dsp:txXfrm>
        <a:off x="44781" y="1612420"/>
        <a:ext cx="3721243" cy="1347158"/>
      </dsp:txXfrm>
    </dsp:sp>
    <dsp:sp modelId="{D286C71A-38F7-4EAA-9A2C-67E0957034BE}">
      <dsp:nvSpPr>
        <dsp:cNvPr id="0" name=""/>
        <dsp:cNvSpPr/>
      </dsp:nvSpPr>
      <dsp:spPr>
        <a:xfrm>
          <a:off x="2869" y="3137720"/>
          <a:ext cx="1863402" cy="1430982"/>
        </a:xfrm>
        <a:prstGeom prst="roundRect">
          <a:avLst>
            <a:gd name="adj" fmla="val 10000"/>
          </a:avLst>
        </a:prstGeom>
        <a:solidFill>
          <a:schemeClr val="accent2">
            <a:lumMod val="60000"/>
            <a:lumOff val="40000"/>
          </a:schemeClr>
        </a:solidFill>
        <a:ln>
          <a:noFill/>
        </a:ln>
        <a:effectLst>
          <a:reflection blurRad="6350" stA="50000" endA="300" endPos="38500" dist="50800" dir="5400000" sy="-100000" algn="bl" rotWithShape="0"/>
        </a:effectLst>
        <a:scene3d>
          <a:camera prst="orthographicFront" fov="0">
            <a:rot lat="0" lon="0" rev="0"/>
          </a:camera>
          <a:lightRig rig="glow" dir="t">
            <a:rot lat="0" lon="0" rev="4800000"/>
          </a:lightRig>
        </a:scene3d>
        <a:sp3d prstMaterial="powder">
          <a:bevelT w="50800" h="50800"/>
          <a:contourClr>
            <a:scrgbClr r="0" g="0" b="0"/>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dirty="0" smtClean="0"/>
            <a:t>Bundling of </a:t>
          </a:r>
          <a:r>
            <a:rPr lang="en-US" sz="1400" b="1" kern="1200" dirty="0" smtClean="0">
              <a:hlinkClick xmlns:r="http://schemas.openxmlformats.org/officeDocument/2006/relationships" r:id="rId2"/>
            </a:rPr>
            <a:t>Archived Memorials Online </a:t>
          </a:r>
          <a:r>
            <a:rPr lang="en-US" sz="1400" b="1" kern="1200" dirty="0" smtClean="0"/>
            <a:t>with sale of cemetery plots, cremation service, etc.</a:t>
          </a:r>
          <a:endParaRPr lang="en-US" sz="1400" b="1" kern="1200" dirty="0"/>
        </a:p>
      </dsp:txBody>
      <dsp:txXfrm>
        <a:off x="44781" y="3179632"/>
        <a:ext cx="1779578" cy="1347158"/>
      </dsp:txXfrm>
    </dsp:sp>
    <dsp:sp modelId="{609846DA-D0EA-48A8-BB6A-10F68716AA69}">
      <dsp:nvSpPr>
        <dsp:cNvPr id="0" name=""/>
        <dsp:cNvSpPr/>
      </dsp:nvSpPr>
      <dsp:spPr>
        <a:xfrm>
          <a:off x="1944534" y="3137720"/>
          <a:ext cx="1863402" cy="1430982"/>
        </a:xfrm>
        <a:prstGeom prst="roundRect">
          <a:avLst>
            <a:gd name="adj" fmla="val 10000"/>
          </a:avLst>
        </a:prstGeom>
        <a:solidFill>
          <a:schemeClr val="accent2">
            <a:lumMod val="60000"/>
            <a:lumOff val="40000"/>
          </a:schemeClr>
        </a:solidFill>
        <a:ln>
          <a:noFill/>
        </a:ln>
        <a:effectLst>
          <a:reflection blurRad="6350" stA="50000" endA="300" endPos="38500" dist="50800" dir="5400000" sy="-100000" algn="bl" rotWithShape="0"/>
        </a:effectLst>
        <a:scene3d>
          <a:camera prst="orthographicFront" fov="0">
            <a:rot lat="0" lon="0" rev="0"/>
          </a:camera>
          <a:lightRig rig="glow" dir="t">
            <a:rot lat="0" lon="0" rev="4800000"/>
          </a:lightRig>
        </a:scene3d>
        <a:sp3d prstMaterial="powder">
          <a:bevelT w="50800" h="50800"/>
          <a:contourClr>
            <a:scrgbClr r="0" g="0" b="0"/>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dirty="0" smtClean="0"/>
            <a:t>Creation of </a:t>
          </a:r>
          <a:r>
            <a:rPr lang="en-US" sz="1400" b="1" kern="1200" dirty="0" smtClean="0">
              <a:hlinkClick xmlns:r="http://schemas.openxmlformats.org/officeDocument/2006/relationships" r:id="rId3"/>
            </a:rPr>
            <a:t>Virtual Cemetery</a:t>
          </a:r>
          <a:r>
            <a:rPr lang="en-US" sz="1400" b="1" kern="1200" dirty="0" smtClean="0"/>
            <a:t> using Google Earth</a:t>
          </a:r>
          <a:endParaRPr lang="en-US" sz="1400" b="1" kern="1200" dirty="0"/>
        </a:p>
      </dsp:txBody>
      <dsp:txXfrm>
        <a:off x="1986446" y="3179632"/>
        <a:ext cx="1779578" cy="1347158"/>
      </dsp:txXfrm>
    </dsp:sp>
    <dsp:sp modelId="{F719689B-47F1-47CD-B931-EC7CFCCF6F99}">
      <dsp:nvSpPr>
        <dsp:cNvPr id="0" name=""/>
        <dsp:cNvSpPr/>
      </dsp:nvSpPr>
      <dsp:spPr>
        <a:xfrm>
          <a:off x="3964462" y="1570508"/>
          <a:ext cx="3805067" cy="1430982"/>
        </a:xfrm>
        <a:prstGeom prst="roundRect">
          <a:avLst>
            <a:gd name="adj" fmla="val 10000"/>
          </a:avLst>
        </a:prstGeom>
        <a:solidFill>
          <a:schemeClr val="accent1">
            <a:lumMod val="75000"/>
          </a:schemeClr>
        </a:solidFill>
        <a:ln>
          <a:noFill/>
        </a:ln>
        <a:effectLst>
          <a:glow rad="101500">
            <a:schemeClr val="accent5">
              <a:tint val="99000"/>
              <a:hueOff val="0"/>
              <a:satOff val="0"/>
              <a:lumOff val="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5">
              <a:tint val="99000"/>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b="1" kern="1200" dirty="0" smtClean="0"/>
            <a:t>Land acquisitions.</a:t>
          </a:r>
        </a:p>
        <a:p>
          <a:pPr lvl="0" algn="ctr" defTabSz="1111250" rtl="0">
            <a:lnSpc>
              <a:spcPct val="90000"/>
            </a:lnSpc>
            <a:spcBef>
              <a:spcPct val="0"/>
            </a:spcBef>
            <a:spcAft>
              <a:spcPct val="35000"/>
            </a:spcAft>
          </a:pPr>
          <a:r>
            <a:rPr lang="en-US" sz="2500" b="1" kern="1200" dirty="0" smtClean="0"/>
            <a:t>IN PROGRESS</a:t>
          </a:r>
          <a:endParaRPr lang="en-US" sz="2500" b="1" kern="1200" dirty="0"/>
        </a:p>
      </dsp:txBody>
      <dsp:txXfrm>
        <a:off x="4006374" y="1612420"/>
        <a:ext cx="3721243" cy="1347158"/>
      </dsp:txXfrm>
    </dsp:sp>
    <dsp:sp modelId="{B04EE01C-276B-4E1F-8E88-8FD225A477C7}">
      <dsp:nvSpPr>
        <dsp:cNvPr id="0" name=""/>
        <dsp:cNvSpPr/>
      </dsp:nvSpPr>
      <dsp:spPr>
        <a:xfrm>
          <a:off x="3964462" y="3137720"/>
          <a:ext cx="1863402" cy="1430982"/>
        </a:xfrm>
        <a:prstGeom prst="roundRect">
          <a:avLst>
            <a:gd name="adj" fmla="val 10000"/>
          </a:avLst>
        </a:prstGeom>
        <a:solidFill>
          <a:schemeClr val="accent1">
            <a:lumMod val="75000"/>
          </a:schemeClr>
        </a:solidFill>
        <a:ln>
          <a:noFill/>
        </a:ln>
        <a:effectLst>
          <a:reflection blurRad="6350" stA="50000" endA="300" endPos="38500" dist="50800" dir="5400000" sy="-100000" algn="bl" rotWithShape="0"/>
        </a:effectLst>
        <a:scene3d>
          <a:camera prst="orthographicFront" fov="0">
            <a:rot lat="0" lon="0" rev="0"/>
          </a:camera>
          <a:lightRig rig="glow" dir="t">
            <a:rot lat="0" lon="0" rev="4800000"/>
          </a:lightRig>
        </a:scene3d>
        <a:sp3d prstMaterial="powder">
          <a:bevelT w="50800" h="50800"/>
          <a:contourClr>
            <a:scrgbClr r="0" g="0" b="0"/>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dirty="0" smtClean="0"/>
            <a:t>Expansion of pilot project to other cemeteries—in progress.</a:t>
          </a:r>
          <a:endParaRPr lang="en-US" sz="1400" b="1" kern="1200" dirty="0"/>
        </a:p>
      </dsp:txBody>
      <dsp:txXfrm>
        <a:off x="4006374" y="3179632"/>
        <a:ext cx="1779578" cy="1347158"/>
      </dsp:txXfrm>
    </dsp:sp>
    <dsp:sp modelId="{196E69D4-F34D-4DAE-A5DF-6AD15CF85E8C}">
      <dsp:nvSpPr>
        <dsp:cNvPr id="0" name=""/>
        <dsp:cNvSpPr/>
      </dsp:nvSpPr>
      <dsp:spPr>
        <a:xfrm>
          <a:off x="5906128" y="3137720"/>
          <a:ext cx="1863402" cy="1430982"/>
        </a:xfrm>
        <a:prstGeom prst="roundRect">
          <a:avLst>
            <a:gd name="adj" fmla="val 10000"/>
          </a:avLst>
        </a:prstGeom>
        <a:solidFill>
          <a:schemeClr val="accent1">
            <a:lumMod val="75000"/>
          </a:schemeClr>
        </a:solidFill>
        <a:ln>
          <a:noFill/>
        </a:ln>
        <a:effectLst>
          <a:reflection blurRad="6350" stA="50000" endA="300" endPos="38500" dist="50800" dir="5400000" sy="-100000" algn="bl" rotWithShape="0"/>
        </a:effectLst>
        <a:scene3d>
          <a:camera prst="orthographicFront" fov="0">
            <a:rot lat="0" lon="0" rev="0"/>
          </a:camera>
          <a:lightRig rig="glow" dir="t">
            <a:rot lat="0" lon="0" rev="4800000"/>
          </a:lightRig>
        </a:scene3d>
        <a:sp3d prstMaterial="powder">
          <a:bevelT w="50800" h="50800"/>
          <a:contourClr>
            <a:scrgbClr r="0" g="0" b="0"/>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dirty="0" smtClean="0"/>
            <a:t>Extension of idea to include </a:t>
          </a:r>
          <a:r>
            <a:rPr lang="en-US" sz="1400" b="1" kern="1200" dirty="0" smtClean="0">
              <a:solidFill>
                <a:srgbClr val="C00000"/>
              </a:solidFill>
              <a:hlinkClick xmlns:r="http://schemas.openxmlformats.org/officeDocument/2006/relationships" r:id="rId4"/>
            </a:rPr>
            <a:t>golf course </a:t>
          </a:r>
          <a:r>
            <a:rPr lang="en-US" sz="1400" b="1" kern="1200" dirty="0" smtClean="0"/>
            <a:t>perimeter lands—viewing the golf course as a nation of 18 contiguous states.</a:t>
          </a:r>
          <a:endParaRPr lang="en-US" sz="1400" b="1" kern="1200" dirty="0"/>
        </a:p>
      </dsp:txBody>
      <dsp:txXfrm>
        <a:off x="5948040" y="3179632"/>
        <a:ext cx="1779578" cy="13471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DB8A55-D8D1-45CC-B90A-15EFDC64F3C3}">
      <dsp:nvSpPr>
        <dsp:cNvPr id="0" name=""/>
        <dsp:cNvSpPr/>
      </dsp:nvSpPr>
      <dsp:spPr>
        <a:xfrm>
          <a:off x="2869" y="3296"/>
          <a:ext cx="7766661" cy="1430982"/>
        </a:xfrm>
        <a:prstGeom prst="roundRect">
          <a:avLst>
            <a:gd name="adj" fmla="val 10000"/>
          </a:avLst>
        </a:prstGeom>
        <a:solidFill>
          <a:schemeClr val="accent1">
            <a:lumMod val="75000"/>
          </a:schemeClr>
        </a:solidFill>
        <a:ln>
          <a:noFill/>
        </a:ln>
        <a:effectLst>
          <a:glow rad="101500">
            <a:schemeClr val="accent5">
              <a:shade val="80000"/>
              <a:hueOff val="0"/>
              <a:satOff val="0"/>
              <a:lumOff val="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5">
              <a:shade val="80000"/>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rtl="0">
            <a:lnSpc>
              <a:spcPct val="90000"/>
            </a:lnSpc>
            <a:spcBef>
              <a:spcPct val="0"/>
            </a:spcBef>
            <a:spcAft>
              <a:spcPct val="35000"/>
            </a:spcAft>
          </a:pPr>
          <a:r>
            <a:rPr lang="en-US" sz="4400" b="1" kern="1200" dirty="0" smtClean="0"/>
            <a:t>Land Acquisitions.  In Progress</a:t>
          </a:r>
          <a:endParaRPr lang="en-US" sz="4400" b="1" kern="1200" dirty="0"/>
        </a:p>
      </dsp:txBody>
      <dsp:txXfrm>
        <a:off x="44781" y="45208"/>
        <a:ext cx="7682837" cy="1347158"/>
      </dsp:txXfrm>
    </dsp:sp>
    <dsp:sp modelId="{549DEB93-E88F-4139-833F-75B900427AF3}">
      <dsp:nvSpPr>
        <dsp:cNvPr id="0" name=""/>
        <dsp:cNvSpPr/>
      </dsp:nvSpPr>
      <dsp:spPr>
        <a:xfrm>
          <a:off x="2869" y="1570508"/>
          <a:ext cx="3805067" cy="1430982"/>
        </a:xfrm>
        <a:prstGeom prst="roundRect">
          <a:avLst>
            <a:gd name="adj" fmla="val 10000"/>
          </a:avLst>
        </a:prstGeom>
        <a:solidFill>
          <a:schemeClr val="accent1">
            <a:lumMod val="75000"/>
          </a:schemeClr>
        </a:solidFill>
        <a:ln>
          <a:noFill/>
        </a:ln>
        <a:effectLst>
          <a:glow rad="101500">
            <a:schemeClr val="accent5">
              <a:tint val="99000"/>
              <a:hueOff val="0"/>
              <a:satOff val="0"/>
              <a:lumOff val="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5">
              <a:tint val="99000"/>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b="1" kern="1200" dirty="0" smtClean="0"/>
            <a:t>Expansion of pilot project to other cemeteries—in progress.</a:t>
          </a:r>
          <a:endParaRPr lang="en-US" sz="2100" b="1" kern="1200" dirty="0"/>
        </a:p>
      </dsp:txBody>
      <dsp:txXfrm>
        <a:off x="44781" y="1612420"/>
        <a:ext cx="3721243" cy="1347158"/>
      </dsp:txXfrm>
    </dsp:sp>
    <dsp:sp modelId="{D286C71A-38F7-4EAA-9A2C-67E0957034BE}">
      <dsp:nvSpPr>
        <dsp:cNvPr id="0" name=""/>
        <dsp:cNvSpPr/>
      </dsp:nvSpPr>
      <dsp:spPr>
        <a:xfrm>
          <a:off x="2869" y="3137720"/>
          <a:ext cx="1863402" cy="1430982"/>
        </a:xfrm>
        <a:prstGeom prst="roundRect">
          <a:avLst>
            <a:gd name="adj" fmla="val 10000"/>
          </a:avLst>
        </a:prstGeom>
        <a:solidFill>
          <a:schemeClr val="accent1">
            <a:lumMod val="75000"/>
          </a:schemeClr>
        </a:solidFill>
        <a:ln>
          <a:noFill/>
        </a:ln>
        <a:effectLst>
          <a:reflection blurRad="6350" stA="50000" endA="300" endPos="38500" dist="50800" dir="5400000" sy="-100000" algn="bl" rotWithShape="0"/>
        </a:effectLst>
        <a:scene3d>
          <a:camera prst="orthographicFront" fov="0">
            <a:rot lat="0" lon="0" rev="0"/>
          </a:camera>
          <a:lightRig rig="glow" dir="t">
            <a:rot lat="0" lon="0" rev="4800000"/>
          </a:lightRig>
        </a:scene3d>
        <a:sp3d prstMaterial="powder">
          <a:bevelT w="50800" h="50800"/>
          <a:contourClr>
            <a:scrgbClr r="0" g="0" b="0"/>
          </a:contourClr>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1" kern="1200" dirty="0" smtClean="0"/>
            <a:t>Magnolia Cemetery, Meridian, Mississippi.  Acquired, January 2011</a:t>
          </a:r>
          <a:endParaRPr lang="en-US" sz="1500" b="1" kern="1200" dirty="0"/>
        </a:p>
      </dsp:txBody>
      <dsp:txXfrm>
        <a:off x="44781" y="3179632"/>
        <a:ext cx="1779578" cy="1347158"/>
      </dsp:txXfrm>
    </dsp:sp>
    <dsp:sp modelId="{609846DA-D0EA-48A8-BB6A-10F68716AA69}">
      <dsp:nvSpPr>
        <dsp:cNvPr id="0" name=""/>
        <dsp:cNvSpPr/>
      </dsp:nvSpPr>
      <dsp:spPr>
        <a:xfrm>
          <a:off x="1944534" y="3137720"/>
          <a:ext cx="1863402" cy="1430982"/>
        </a:xfrm>
        <a:prstGeom prst="roundRect">
          <a:avLst>
            <a:gd name="adj" fmla="val 10000"/>
          </a:avLst>
        </a:prstGeom>
        <a:solidFill>
          <a:schemeClr val="accent1">
            <a:lumMod val="75000"/>
          </a:schemeClr>
        </a:solidFill>
        <a:ln>
          <a:noFill/>
        </a:ln>
        <a:effectLst>
          <a:reflection blurRad="6350" stA="50000" endA="300" endPos="38500" dist="50800" dir="5400000" sy="-100000" algn="bl" rotWithShape="0"/>
        </a:effectLst>
        <a:scene3d>
          <a:camera prst="orthographicFront" fov="0">
            <a:rot lat="0" lon="0" rev="0"/>
          </a:camera>
          <a:lightRig rig="glow" dir="t">
            <a:rot lat="0" lon="0" rev="4800000"/>
          </a:lightRig>
        </a:scene3d>
        <a:sp3d prstMaterial="powder">
          <a:bevelT w="50800" h="50800"/>
          <a:contourClr>
            <a:scrgbClr r="0" g="0" b="0"/>
          </a:contourClr>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1" kern="1200" dirty="0" smtClean="0"/>
            <a:t>Meridian Memorial Park,  Meridian, Mississippi.  Acquired, January 2011</a:t>
          </a:r>
          <a:endParaRPr lang="en-US" sz="1500" b="1" kern="1200" dirty="0"/>
        </a:p>
      </dsp:txBody>
      <dsp:txXfrm>
        <a:off x="1986446" y="3179632"/>
        <a:ext cx="1779578" cy="1347158"/>
      </dsp:txXfrm>
    </dsp:sp>
    <dsp:sp modelId="{F719689B-47F1-47CD-B931-EC7CFCCF6F99}">
      <dsp:nvSpPr>
        <dsp:cNvPr id="0" name=""/>
        <dsp:cNvSpPr/>
      </dsp:nvSpPr>
      <dsp:spPr>
        <a:xfrm>
          <a:off x="3964462" y="1570508"/>
          <a:ext cx="3805067" cy="1430982"/>
        </a:xfrm>
        <a:prstGeom prst="roundRect">
          <a:avLst>
            <a:gd name="adj" fmla="val 10000"/>
          </a:avLst>
        </a:prstGeom>
        <a:solidFill>
          <a:schemeClr val="accent1">
            <a:lumMod val="75000"/>
          </a:schemeClr>
        </a:solidFill>
        <a:ln>
          <a:noFill/>
        </a:ln>
        <a:effectLst>
          <a:glow rad="101500">
            <a:schemeClr val="accent5">
              <a:tint val="99000"/>
              <a:hueOff val="0"/>
              <a:satOff val="0"/>
              <a:lumOff val="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5">
              <a:tint val="99000"/>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b="1" kern="1200" dirty="0" smtClean="0"/>
            <a:t>Extension of idea to include </a:t>
          </a:r>
          <a:r>
            <a:rPr lang="en-US" sz="2100" b="1" kern="1200" dirty="0" smtClean="0">
              <a:hlinkClick xmlns:r="http://schemas.openxmlformats.org/officeDocument/2006/relationships" r:id="rId1"/>
            </a:rPr>
            <a:t>golf course </a:t>
          </a:r>
          <a:r>
            <a:rPr lang="en-US" sz="2100" b="1" kern="1200" dirty="0" smtClean="0"/>
            <a:t>perimeter lands—viewing the golf course as a nation of 18 contiguous states.</a:t>
          </a:r>
          <a:endParaRPr lang="en-US" sz="2100" b="1" kern="1200" dirty="0"/>
        </a:p>
      </dsp:txBody>
      <dsp:txXfrm>
        <a:off x="4006374" y="1612420"/>
        <a:ext cx="3721243" cy="1347158"/>
      </dsp:txXfrm>
    </dsp:sp>
    <dsp:sp modelId="{B04EE01C-276B-4E1F-8E88-8FD225A477C7}">
      <dsp:nvSpPr>
        <dsp:cNvPr id="0" name=""/>
        <dsp:cNvSpPr/>
      </dsp:nvSpPr>
      <dsp:spPr>
        <a:xfrm>
          <a:off x="3964462" y="3137720"/>
          <a:ext cx="1863402" cy="1430982"/>
        </a:xfrm>
        <a:prstGeom prst="roundRect">
          <a:avLst>
            <a:gd name="adj" fmla="val 10000"/>
          </a:avLst>
        </a:prstGeom>
        <a:solidFill>
          <a:schemeClr val="accent1">
            <a:lumMod val="75000"/>
          </a:schemeClr>
        </a:solidFill>
        <a:ln>
          <a:noFill/>
        </a:ln>
        <a:effectLst>
          <a:reflection blurRad="6350" stA="50000" endA="300" endPos="38500" dist="50800" dir="5400000" sy="-100000" algn="bl" rotWithShape="0"/>
        </a:effectLst>
        <a:scene3d>
          <a:camera prst="orthographicFront" fov="0">
            <a:rot lat="0" lon="0" rev="0"/>
          </a:camera>
          <a:lightRig rig="glow" dir="t">
            <a:rot lat="0" lon="0" rev="4800000"/>
          </a:lightRig>
        </a:scene3d>
        <a:sp3d prstMaterial="powder">
          <a:bevelT w="50800" h="50800"/>
          <a:contourClr>
            <a:scrgbClr r="0" g="0" b="0"/>
          </a:contourClr>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1" kern="1200" dirty="0" smtClean="0"/>
            <a:t>Creation of </a:t>
          </a:r>
          <a:r>
            <a:rPr lang="en-US" sz="1500" b="1" kern="1200" dirty="0" err="1" smtClean="0"/>
            <a:t>QRcodes</a:t>
          </a:r>
          <a:r>
            <a:rPr lang="en-US" sz="1500" b="1" kern="1200" dirty="0" smtClean="0"/>
            <a:t> as memorials.</a:t>
          </a:r>
          <a:endParaRPr lang="en-US" sz="1500" b="1" kern="1200" dirty="0"/>
        </a:p>
      </dsp:txBody>
      <dsp:txXfrm>
        <a:off x="4006374" y="3179632"/>
        <a:ext cx="1779578" cy="1347158"/>
      </dsp:txXfrm>
    </dsp:sp>
    <dsp:sp modelId="{196E69D4-F34D-4DAE-A5DF-6AD15CF85E8C}">
      <dsp:nvSpPr>
        <dsp:cNvPr id="0" name=""/>
        <dsp:cNvSpPr/>
      </dsp:nvSpPr>
      <dsp:spPr>
        <a:xfrm>
          <a:off x="5906128" y="3137720"/>
          <a:ext cx="1863402" cy="1430982"/>
        </a:xfrm>
        <a:prstGeom prst="roundRect">
          <a:avLst>
            <a:gd name="adj" fmla="val 10000"/>
          </a:avLst>
        </a:prstGeom>
        <a:solidFill>
          <a:schemeClr val="accent1">
            <a:lumMod val="75000"/>
          </a:schemeClr>
        </a:solidFill>
        <a:ln>
          <a:noFill/>
        </a:ln>
        <a:effectLst>
          <a:reflection blurRad="6350" stA="50000" endA="300" endPos="38500" dist="50800" dir="5400000" sy="-100000" algn="bl" rotWithShape="0"/>
        </a:effectLst>
        <a:scene3d>
          <a:camera prst="orthographicFront" fov="0">
            <a:rot lat="0" lon="0" rev="0"/>
          </a:camera>
          <a:lightRig rig="glow" dir="t">
            <a:rot lat="0" lon="0" rev="4800000"/>
          </a:lightRig>
        </a:scene3d>
        <a:sp3d prstMaterial="powder">
          <a:bevelT w="50800" h="50800"/>
          <a:contourClr>
            <a:scrgbClr r="0" g="0" b="0"/>
          </a:contourClr>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1" kern="1200" dirty="0" smtClean="0"/>
            <a:t>Golf Course Genealogy Garden:</a:t>
          </a:r>
        </a:p>
        <a:p>
          <a:pPr lvl="0" algn="ctr" defTabSz="666750" rtl="0">
            <a:lnSpc>
              <a:spcPct val="90000"/>
            </a:lnSpc>
            <a:spcBef>
              <a:spcPct val="0"/>
            </a:spcBef>
            <a:spcAft>
              <a:spcPct val="35000"/>
            </a:spcAft>
          </a:pPr>
          <a:r>
            <a:rPr lang="en-US" sz="1500" b="1" kern="1200" dirty="0" smtClean="0"/>
            <a:t>Proposal</a:t>
          </a:r>
          <a:endParaRPr lang="en-US" sz="1500" b="1" kern="1200" dirty="0"/>
        </a:p>
      </dsp:txBody>
      <dsp:txXfrm>
        <a:off x="5948040" y="3179632"/>
        <a:ext cx="1779578" cy="13471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EF2799-5C74-4E1E-BFB2-14101BAAA97E}">
      <dsp:nvSpPr>
        <dsp:cNvPr id="0" name=""/>
        <dsp:cNvSpPr/>
      </dsp:nvSpPr>
      <dsp:spPr>
        <a:xfrm>
          <a:off x="2037397" y="270270"/>
          <a:ext cx="3686175" cy="1280160"/>
        </a:xfrm>
        <a:prstGeom prst="ellipse">
          <a:avLst/>
        </a:prstGeom>
        <a:solidFill>
          <a:schemeClr val="accent3">
            <a:tint val="50000"/>
            <a:alpha val="40000"/>
            <a:hueOff val="0"/>
            <a:satOff val="0"/>
            <a:lumOff val="0"/>
            <a:alphaOff val="0"/>
          </a:schemeClr>
        </a:solidFill>
        <a:ln>
          <a:noFill/>
        </a:ln>
        <a:effectLst/>
        <a:sp3d z="-152400" prstMaterial="matte"/>
      </dsp:spPr>
      <dsp:style>
        <a:lnRef idx="0">
          <a:scrgbClr r="0" g="0" b="0"/>
        </a:lnRef>
        <a:fillRef idx="1">
          <a:scrgbClr r="0" g="0" b="0"/>
        </a:fillRef>
        <a:effectRef idx="0">
          <a:scrgbClr r="0" g="0" b="0"/>
        </a:effectRef>
        <a:fontRef idx="minor"/>
      </dsp:style>
    </dsp:sp>
    <dsp:sp modelId="{FE792A3A-FF89-4CD7-9DF0-908842ACABCC}">
      <dsp:nvSpPr>
        <dsp:cNvPr id="0" name=""/>
        <dsp:cNvSpPr/>
      </dsp:nvSpPr>
      <dsp:spPr>
        <a:xfrm>
          <a:off x="3529012" y="3404948"/>
          <a:ext cx="714375" cy="457200"/>
        </a:xfrm>
        <a:prstGeom prst="downArrow">
          <a:avLst/>
        </a:prstGeom>
        <a:solidFill>
          <a:schemeClr val="accent3">
            <a:tint val="40000"/>
            <a:hueOff val="0"/>
            <a:satOff val="0"/>
            <a:lumOff val="0"/>
            <a:alphaOff val="0"/>
          </a:schemeClr>
        </a:solidFill>
        <a:ln>
          <a:noFill/>
        </a:ln>
        <a:effectLst>
          <a:glow rad="63500">
            <a:schemeClr val="accent3">
              <a:tint val="40000"/>
              <a:hueOff val="0"/>
              <a:satOff val="0"/>
              <a:lumOff val="0"/>
              <a:alphaOff val="0"/>
              <a:alpha val="45000"/>
              <a:satMod val="120000"/>
            </a:schemeClr>
          </a:glo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32598919-980A-46AF-B996-D64FCDA9E464}">
      <dsp:nvSpPr>
        <dsp:cNvPr id="0" name=""/>
        <dsp:cNvSpPr/>
      </dsp:nvSpPr>
      <dsp:spPr>
        <a:xfrm>
          <a:off x="2171700" y="3939775"/>
          <a:ext cx="3429000" cy="5191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wordArtVert" wrap="square" lIns="227584" tIns="227584" rIns="227584" bIns="227584" numCol="1" spcCol="1270" anchor="ctr" anchorCtr="0">
          <a:noAutofit/>
        </a:bodyPr>
        <a:lstStyle/>
        <a:p>
          <a:pPr lvl="0" algn="ctr" defTabSz="1422400" rtl="0">
            <a:lnSpc>
              <a:spcPct val="90000"/>
            </a:lnSpc>
            <a:spcBef>
              <a:spcPct val="0"/>
            </a:spcBef>
            <a:spcAft>
              <a:spcPct val="35000"/>
            </a:spcAft>
          </a:pPr>
          <a:r>
            <a:rPr lang="en-US" sz="3200" b="0" kern="1200" cap="none" spc="0" dirty="0" smtClean="0">
              <a:ln w="18415" cmpd="sng">
                <a:prstDash val="solid"/>
              </a:ln>
              <a:solidFill>
                <a:schemeClr val="tx2"/>
              </a:solidFill>
              <a:effectLst>
                <a:glow rad="139700">
                  <a:schemeClr val="accent3">
                    <a:satMod val="175000"/>
                    <a:alpha val="40000"/>
                  </a:schemeClr>
                </a:glow>
                <a:outerShdw blurRad="63500" dir="3600000" algn="tl" rotWithShape="0">
                  <a:srgbClr val="000000">
                    <a:alpha val="70000"/>
                  </a:srgbClr>
                </a:outerShdw>
                <a:reflection blurRad="6350" stA="55000" endA="50" endPos="85000" dist="60007" dir="5400000" sy="-100000" algn="bl" rotWithShape="0"/>
              </a:effectLst>
            </a:rPr>
            <a:t>Cloud</a:t>
          </a:r>
          <a:r>
            <a:rPr lang="en-US" sz="3200" kern="1200" dirty="0" smtClean="0"/>
            <a:t>  </a:t>
          </a:r>
          <a:r>
            <a:rPr lang="en-US" sz="3200" kern="1200" dirty="0" err="1" smtClean="0">
              <a:solidFill>
                <a:schemeClr val="accent3">
                  <a:lumMod val="20000"/>
                  <a:lumOff val="80000"/>
                </a:schemeClr>
              </a:solidFill>
            </a:rPr>
            <a:t>Dropbox</a:t>
          </a:r>
          <a:endParaRPr lang="en-US" sz="3200" kern="1200" dirty="0">
            <a:solidFill>
              <a:schemeClr val="accent3">
                <a:lumMod val="20000"/>
                <a:lumOff val="80000"/>
              </a:schemeClr>
            </a:solidFill>
          </a:endParaRPr>
        </a:p>
      </dsp:txBody>
      <dsp:txXfrm>
        <a:off x="2171700" y="3939775"/>
        <a:ext cx="3429000" cy="519116"/>
      </dsp:txXfrm>
    </dsp:sp>
    <dsp:sp modelId="{698CC8DF-8DC1-489C-AADB-F514D0D1ACA0}">
      <dsp:nvSpPr>
        <dsp:cNvPr id="0" name=""/>
        <dsp:cNvSpPr/>
      </dsp:nvSpPr>
      <dsp:spPr>
        <a:xfrm>
          <a:off x="3377565" y="1649300"/>
          <a:ext cx="1285875" cy="1285875"/>
        </a:xfrm>
        <a:prstGeom prst="ellipse">
          <a:avLst/>
        </a:prstGeom>
        <a:gradFill rotWithShape="0">
          <a:gsLst>
            <a:gs pos="0">
              <a:schemeClr val="accent3">
                <a:alpha val="90000"/>
                <a:hueOff val="0"/>
                <a:satOff val="0"/>
                <a:lumOff val="0"/>
                <a:alphaOff val="0"/>
                <a:tint val="48000"/>
                <a:satMod val="138000"/>
              </a:schemeClr>
            </a:gs>
            <a:gs pos="25000">
              <a:schemeClr val="accent3">
                <a:alpha val="90000"/>
                <a:hueOff val="0"/>
                <a:satOff val="0"/>
                <a:lumOff val="0"/>
                <a:alphaOff val="0"/>
                <a:tint val="85000"/>
              </a:schemeClr>
            </a:gs>
            <a:gs pos="40000">
              <a:schemeClr val="accent3">
                <a:alpha val="90000"/>
                <a:hueOff val="0"/>
                <a:satOff val="0"/>
                <a:lumOff val="0"/>
                <a:alphaOff val="0"/>
                <a:tint val="92000"/>
              </a:schemeClr>
            </a:gs>
            <a:gs pos="50000">
              <a:schemeClr val="accent3">
                <a:alpha val="90000"/>
                <a:hueOff val="0"/>
                <a:satOff val="0"/>
                <a:lumOff val="0"/>
                <a:alphaOff val="0"/>
                <a:tint val="93000"/>
              </a:schemeClr>
            </a:gs>
            <a:gs pos="60000">
              <a:schemeClr val="accent3">
                <a:alpha val="90000"/>
                <a:hueOff val="0"/>
                <a:satOff val="0"/>
                <a:lumOff val="0"/>
                <a:alphaOff val="0"/>
                <a:tint val="92000"/>
              </a:schemeClr>
            </a:gs>
            <a:gs pos="75000">
              <a:schemeClr val="accent3">
                <a:alpha val="90000"/>
                <a:hueOff val="0"/>
                <a:satOff val="0"/>
                <a:lumOff val="0"/>
                <a:alphaOff val="0"/>
                <a:tint val="83000"/>
                <a:satMod val="108000"/>
              </a:schemeClr>
            </a:gs>
            <a:gs pos="100000">
              <a:schemeClr val="accent3">
                <a:alpha val="90000"/>
                <a:hueOff val="0"/>
                <a:satOff val="0"/>
                <a:lumOff val="0"/>
                <a:alphaOff val="0"/>
                <a:tint val="48000"/>
                <a:satMod val="150000"/>
              </a:schemeClr>
            </a:gs>
          </a:gsLst>
          <a:lin ang="5400000" scaled="0"/>
        </a:gradFill>
        <a:ln>
          <a:noFill/>
        </a:ln>
        <a:effectLst>
          <a:glow rad="63500">
            <a:schemeClr val="accent3">
              <a:alpha val="90000"/>
              <a:hueOff val="0"/>
              <a:satOff val="0"/>
              <a:lumOff val="0"/>
              <a:alphaOff val="0"/>
              <a:alpha val="45000"/>
              <a:satMod val="12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0">
            <a:lnSpc>
              <a:spcPct val="90000"/>
            </a:lnSpc>
            <a:spcBef>
              <a:spcPct val="0"/>
            </a:spcBef>
            <a:spcAft>
              <a:spcPct val="35000"/>
            </a:spcAft>
          </a:pPr>
          <a:r>
            <a:rPr lang="en-US" sz="1700" b="1" kern="1200" dirty="0" smtClean="0"/>
            <a:t>Videos</a:t>
          </a:r>
          <a:endParaRPr lang="en-US" sz="1700" b="1" kern="1200" dirty="0"/>
        </a:p>
      </dsp:txBody>
      <dsp:txXfrm>
        <a:off x="3565877" y="1837612"/>
        <a:ext cx="909251" cy="909251"/>
      </dsp:txXfrm>
    </dsp:sp>
    <dsp:sp modelId="{8BF145BC-72F3-4CA2-8340-987CE602F83A}">
      <dsp:nvSpPr>
        <dsp:cNvPr id="0" name=""/>
        <dsp:cNvSpPr/>
      </dsp:nvSpPr>
      <dsp:spPr>
        <a:xfrm>
          <a:off x="2447921" y="654840"/>
          <a:ext cx="1285875" cy="1285875"/>
        </a:xfrm>
        <a:prstGeom prst="ellipse">
          <a:avLst/>
        </a:prstGeom>
        <a:gradFill rotWithShape="0">
          <a:gsLst>
            <a:gs pos="0">
              <a:schemeClr val="accent3">
                <a:alpha val="90000"/>
                <a:hueOff val="0"/>
                <a:satOff val="0"/>
                <a:lumOff val="0"/>
                <a:alphaOff val="-20000"/>
                <a:tint val="48000"/>
                <a:satMod val="138000"/>
              </a:schemeClr>
            </a:gs>
            <a:gs pos="25000">
              <a:schemeClr val="accent3">
                <a:alpha val="90000"/>
                <a:hueOff val="0"/>
                <a:satOff val="0"/>
                <a:lumOff val="0"/>
                <a:alphaOff val="-20000"/>
                <a:tint val="85000"/>
              </a:schemeClr>
            </a:gs>
            <a:gs pos="40000">
              <a:schemeClr val="accent3">
                <a:alpha val="90000"/>
                <a:hueOff val="0"/>
                <a:satOff val="0"/>
                <a:lumOff val="0"/>
                <a:alphaOff val="-20000"/>
                <a:tint val="92000"/>
              </a:schemeClr>
            </a:gs>
            <a:gs pos="50000">
              <a:schemeClr val="accent3">
                <a:alpha val="90000"/>
                <a:hueOff val="0"/>
                <a:satOff val="0"/>
                <a:lumOff val="0"/>
                <a:alphaOff val="-20000"/>
                <a:tint val="93000"/>
              </a:schemeClr>
            </a:gs>
            <a:gs pos="60000">
              <a:schemeClr val="accent3">
                <a:alpha val="90000"/>
                <a:hueOff val="0"/>
                <a:satOff val="0"/>
                <a:lumOff val="0"/>
                <a:alphaOff val="-20000"/>
                <a:tint val="92000"/>
              </a:schemeClr>
            </a:gs>
            <a:gs pos="75000">
              <a:schemeClr val="accent3">
                <a:alpha val="90000"/>
                <a:hueOff val="0"/>
                <a:satOff val="0"/>
                <a:lumOff val="0"/>
                <a:alphaOff val="-20000"/>
                <a:tint val="83000"/>
                <a:satMod val="108000"/>
              </a:schemeClr>
            </a:gs>
            <a:gs pos="100000">
              <a:schemeClr val="accent3">
                <a:alpha val="90000"/>
                <a:hueOff val="0"/>
                <a:satOff val="0"/>
                <a:lumOff val="0"/>
                <a:alphaOff val="-20000"/>
                <a:tint val="48000"/>
                <a:satMod val="150000"/>
              </a:schemeClr>
            </a:gs>
          </a:gsLst>
          <a:lin ang="5400000" scaled="0"/>
        </a:gradFill>
        <a:ln>
          <a:noFill/>
        </a:ln>
        <a:effectLst>
          <a:glow rad="63500">
            <a:schemeClr val="accent3">
              <a:alpha val="90000"/>
              <a:hueOff val="0"/>
              <a:satOff val="0"/>
              <a:lumOff val="0"/>
              <a:alphaOff val="-20000"/>
              <a:alpha val="45000"/>
              <a:satMod val="12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0">
            <a:lnSpc>
              <a:spcPct val="90000"/>
            </a:lnSpc>
            <a:spcBef>
              <a:spcPct val="0"/>
            </a:spcBef>
            <a:spcAft>
              <a:spcPct val="35000"/>
            </a:spcAft>
          </a:pPr>
          <a:r>
            <a:rPr lang="en-US" sz="1700" b="1" kern="1200" dirty="0" smtClean="0">
              <a:solidFill>
                <a:schemeClr val="bg1"/>
              </a:solidFill>
            </a:rPr>
            <a:t>Client Requests</a:t>
          </a:r>
          <a:endParaRPr lang="en-US" sz="1700" b="1" kern="1200" dirty="0">
            <a:solidFill>
              <a:schemeClr val="bg1"/>
            </a:solidFill>
          </a:endParaRPr>
        </a:p>
      </dsp:txBody>
      <dsp:txXfrm>
        <a:off x="2636233" y="843152"/>
        <a:ext cx="909251" cy="909251"/>
      </dsp:txXfrm>
    </dsp:sp>
    <dsp:sp modelId="{C480CE1B-7D07-46A5-AA6E-F295FE37F5E3}">
      <dsp:nvSpPr>
        <dsp:cNvPr id="0" name=""/>
        <dsp:cNvSpPr/>
      </dsp:nvSpPr>
      <dsp:spPr>
        <a:xfrm>
          <a:off x="3733799" y="350039"/>
          <a:ext cx="1285875" cy="1285875"/>
        </a:xfrm>
        <a:prstGeom prst="ellipse">
          <a:avLst/>
        </a:prstGeom>
        <a:gradFill rotWithShape="0">
          <a:gsLst>
            <a:gs pos="0">
              <a:schemeClr val="accent3">
                <a:alpha val="90000"/>
                <a:hueOff val="0"/>
                <a:satOff val="0"/>
                <a:lumOff val="0"/>
                <a:alphaOff val="-40000"/>
                <a:tint val="48000"/>
                <a:satMod val="138000"/>
              </a:schemeClr>
            </a:gs>
            <a:gs pos="25000">
              <a:schemeClr val="accent3">
                <a:alpha val="90000"/>
                <a:hueOff val="0"/>
                <a:satOff val="0"/>
                <a:lumOff val="0"/>
                <a:alphaOff val="-40000"/>
                <a:tint val="85000"/>
              </a:schemeClr>
            </a:gs>
            <a:gs pos="40000">
              <a:schemeClr val="accent3">
                <a:alpha val="90000"/>
                <a:hueOff val="0"/>
                <a:satOff val="0"/>
                <a:lumOff val="0"/>
                <a:alphaOff val="-40000"/>
                <a:tint val="92000"/>
              </a:schemeClr>
            </a:gs>
            <a:gs pos="50000">
              <a:schemeClr val="accent3">
                <a:alpha val="90000"/>
                <a:hueOff val="0"/>
                <a:satOff val="0"/>
                <a:lumOff val="0"/>
                <a:alphaOff val="-40000"/>
                <a:tint val="93000"/>
              </a:schemeClr>
            </a:gs>
            <a:gs pos="60000">
              <a:schemeClr val="accent3">
                <a:alpha val="90000"/>
                <a:hueOff val="0"/>
                <a:satOff val="0"/>
                <a:lumOff val="0"/>
                <a:alphaOff val="-40000"/>
                <a:tint val="92000"/>
              </a:schemeClr>
            </a:gs>
            <a:gs pos="75000">
              <a:schemeClr val="accent3">
                <a:alpha val="90000"/>
                <a:hueOff val="0"/>
                <a:satOff val="0"/>
                <a:lumOff val="0"/>
                <a:alphaOff val="-40000"/>
                <a:tint val="83000"/>
                <a:satMod val="108000"/>
              </a:schemeClr>
            </a:gs>
            <a:gs pos="100000">
              <a:schemeClr val="accent3">
                <a:alpha val="90000"/>
                <a:hueOff val="0"/>
                <a:satOff val="0"/>
                <a:lumOff val="0"/>
                <a:alphaOff val="-40000"/>
                <a:tint val="48000"/>
                <a:satMod val="150000"/>
              </a:schemeClr>
            </a:gs>
          </a:gsLst>
          <a:lin ang="5400000" scaled="0"/>
        </a:gradFill>
        <a:ln>
          <a:noFill/>
        </a:ln>
        <a:effectLst>
          <a:glow rad="63500">
            <a:schemeClr val="accent3">
              <a:alpha val="90000"/>
              <a:hueOff val="0"/>
              <a:satOff val="0"/>
              <a:lumOff val="0"/>
              <a:alphaOff val="-40000"/>
              <a:alpha val="45000"/>
              <a:satMod val="12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0">
            <a:lnSpc>
              <a:spcPct val="90000"/>
            </a:lnSpc>
            <a:spcBef>
              <a:spcPct val="0"/>
            </a:spcBef>
            <a:spcAft>
              <a:spcPct val="35000"/>
            </a:spcAft>
          </a:pPr>
          <a:r>
            <a:rPr lang="en-US" sz="1700" b="1" kern="1200" dirty="0" smtClean="0">
              <a:solidFill>
                <a:schemeClr val="bg1"/>
              </a:solidFill>
            </a:rPr>
            <a:t>QR Codes </a:t>
          </a:r>
          <a:endParaRPr lang="en-US" sz="1700" b="1" kern="1200" dirty="0">
            <a:solidFill>
              <a:schemeClr val="bg1"/>
            </a:solidFill>
          </a:endParaRPr>
        </a:p>
      </dsp:txBody>
      <dsp:txXfrm>
        <a:off x="3922111" y="538351"/>
        <a:ext cx="909251" cy="909251"/>
      </dsp:txXfrm>
    </dsp:sp>
    <dsp:sp modelId="{260A71E3-DA22-4E2C-AAC1-30D1B118F873}">
      <dsp:nvSpPr>
        <dsp:cNvPr id="0" name=""/>
        <dsp:cNvSpPr/>
      </dsp:nvSpPr>
      <dsp:spPr>
        <a:xfrm>
          <a:off x="1885950" y="113108"/>
          <a:ext cx="4000500" cy="3200400"/>
        </a:xfrm>
        <a:prstGeom prst="funnel">
          <a:avLst/>
        </a:prstGeom>
        <a:solidFill>
          <a:schemeClr val="bg2">
            <a:lumMod val="20000"/>
            <a:lumOff val="80000"/>
            <a:alpha val="14000"/>
          </a:schemeClr>
        </a:solidFill>
        <a:ln w="12000" cap="flat" cmpd="sng" algn="ctr">
          <a:solidFill>
            <a:schemeClr val="accent3">
              <a:alpha val="90000"/>
              <a:hueOff val="0"/>
              <a:satOff val="0"/>
              <a:lumOff val="0"/>
              <a:alphaOff val="0"/>
            </a:schemeClr>
          </a:solidFill>
          <a:prstDash val="solid"/>
        </a:ln>
        <a:effectLst>
          <a:glow rad="63500">
            <a:schemeClr val="lt1">
              <a:alpha val="40000"/>
              <a:hueOff val="0"/>
              <a:satOff val="0"/>
              <a:lumOff val="0"/>
              <a:alphaOff val="0"/>
              <a:alpha val="45000"/>
              <a:satMod val="120000"/>
            </a:schemeClr>
          </a:glow>
        </a:effectLst>
        <a:scene3d>
          <a:camera prst="orthographicFront"/>
          <a:lightRig rig="threePt" dir="t">
            <a:rot lat="0" lon="0" rev="7500000"/>
          </a:lightRig>
        </a:scene3d>
        <a:sp3d prstMaterial="plastic">
          <a:bevelT w="127000" h="35400"/>
        </a:sp3d>
      </dsp:spPr>
      <dsp:style>
        <a:lnRef idx="1">
          <a:scrgbClr r="0" g="0" b="0"/>
        </a:lnRef>
        <a:fillRef idx="1">
          <a:scrgbClr r="0" g="0" b="0"/>
        </a:fillRef>
        <a:effectRef idx="2">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1DA8A2-5E2F-446C-A5C1-2F1041E4B859}">
      <dsp:nvSpPr>
        <dsp:cNvPr id="0" name=""/>
        <dsp:cNvSpPr/>
      </dsp:nvSpPr>
      <dsp:spPr>
        <a:xfrm>
          <a:off x="7624" y="557003"/>
          <a:ext cx="3624837" cy="471192"/>
        </a:xfrm>
        <a:prstGeom prst="rect">
          <a:avLst/>
        </a:prstGeom>
        <a:solidFill>
          <a:schemeClr val="accent6">
            <a:shade val="80000"/>
            <a:hueOff val="0"/>
            <a:satOff val="0"/>
            <a:lumOff val="0"/>
            <a:alphaOff val="0"/>
          </a:schemeClr>
        </a:solidFill>
        <a:ln w="19050" cap="flat" cmpd="sng" algn="ctr">
          <a:solidFill>
            <a:schemeClr val="accent6">
              <a:shade val="80000"/>
              <a:hueOff val="0"/>
              <a:satOff val="0"/>
              <a:lumOff val="0"/>
              <a:alphaOff val="0"/>
            </a:schemeClr>
          </a:solidFill>
          <a:prstDash val="solid"/>
        </a:ln>
        <a:effectLst>
          <a:glow rad="63500">
            <a:schemeClr val="accent6">
              <a:shade val="80000"/>
              <a:hueOff val="0"/>
              <a:satOff val="0"/>
              <a:lumOff val="0"/>
              <a:alphaOff val="0"/>
              <a:alpha val="45000"/>
              <a:satMod val="120000"/>
            </a:schemeClr>
          </a:glow>
        </a:effectLst>
      </dsp:spPr>
      <dsp:style>
        <a:lnRef idx="2">
          <a:scrgbClr r="0" g="0" b="0"/>
        </a:lnRef>
        <a:fillRef idx="1">
          <a:scrgbClr r="0" g="0" b="0"/>
        </a:fillRef>
        <a:effectRef idx="1">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en-US" sz="2000" b="1" kern="1200" dirty="0" smtClean="0"/>
            <a:t>Many Thanks to</a:t>
          </a:r>
          <a:endParaRPr lang="en-US" sz="2000" b="1" kern="1200" dirty="0"/>
        </a:p>
      </dsp:txBody>
      <dsp:txXfrm>
        <a:off x="7624" y="557003"/>
        <a:ext cx="3624837" cy="471192"/>
      </dsp:txXfrm>
    </dsp:sp>
    <dsp:sp modelId="{91EBA25C-2FC7-4BC8-B02D-EBF2F4C461AA}">
      <dsp:nvSpPr>
        <dsp:cNvPr id="0" name=""/>
        <dsp:cNvSpPr/>
      </dsp:nvSpPr>
      <dsp:spPr>
        <a:xfrm>
          <a:off x="7624" y="1028196"/>
          <a:ext cx="3624837" cy="4282199"/>
        </a:xfrm>
        <a:prstGeom prst="rect">
          <a:avLst/>
        </a:prstGeom>
        <a:solidFill>
          <a:schemeClr val="accent6">
            <a:alpha val="90000"/>
            <a:tint val="40000"/>
            <a:hueOff val="0"/>
            <a:satOff val="0"/>
            <a:lumOff val="0"/>
            <a:alphaOff val="0"/>
          </a:schemeClr>
        </a:solidFill>
        <a:ln w="19050" cap="flat" cmpd="sng" algn="ctr">
          <a:solidFill>
            <a:schemeClr val="accent6">
              <a:alpha val="90000"/>
              <a:tint val="40000"/>
              <a:hueOff val="0"/>
              <a:satOff val="0"/>
              <a:lumOff val="0"/>
              <a:alphaOff val="0"/>
            </a:schemeClr>
          </a:solidFill>
          <a:prstDash val="solid"/>
        </a:ln>
        <a:effectLst>
          <a:reflection blurRad="6350" stA="50000" endA="300" endPos="38500" dist="50800" dir="5400000" sy="-100000" algn="bl" rotWithShape="0"/>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ct val="15000"/>
            </a:spcAft>
            <a:buChar char="••"/>
          </a:pPr>
          <a:r>
            <a:rPr lang="en-US" sz="1600" b="1" kern="1200" dirty="0" smtClean="0"/>
            <a:t>The School of Natural Resources and Environment for room use;</a:t>
          </a:r>
          <a:endParaRPr lang="en-US" sz="1600" b="1" kern="1200" dirty="0"/>
        </a:p>
        <a:p>
          <a:pPr marL="171450" lvl="1" indent="-171450" algn="l" defTabSz="711200" rtl="0">
            <a:lnSpc>
              <a:spcPct val="90000"/>
            </a:lnSpc>
            <a:spcBef>
              <a:spcPct val="0"/>
            </a:spcBef>
            <a:spcAft>
              <a:spcPct val="15000"/>
            </a:spcAft>
            <a:buChar char="••"/>
          </a:pPr>
          <a:r>
            <a:rPr lang="en-US" sz="1600" b="1" kern="1200" dirty="0" smtClean="0"/>
            <a:t>Kris </a:t>
          </a:r>
          <a:r>
            <a:rPr lang="en-US" sz="1600" b="1" kern="1200" dirty="0" err="1" smtClean="0"/>
            <a:t>Oswalt</a:t>
          </a:r>
          <a:r>
            <a:rPr lang="en-US" sz="1600" b="1" kern="1200" dirty="0" smtClean="0"/>
            <a:t> of Community Systems Foundation (CSF) for advice.</a:t>
          </a:r>
          <a:endParaRPr lang="en-US" sz="1600" b="1" kern="1200" dirty="0"/>
        </a:p>
        <a:p>
          <a:pPr marL="171450" lvl="1" indent="-171450" algn="l" defTabSz="711200" rtl="0">
            <a:lnSpc>
              <a:spcPct val="90000"/>
            </a:lnSpc>
            <a:spcBef>
              <a:spcPct val="0"/>
            </a:spcBef>
            <a:spcAft>
              <a:spcPct val="15000"/>
            </a:spcAft>
            <a:buChar char="••"/>
          </a:pPr>
          <a:r>
            <a:rPr lang="en-US" sz="1600" b="1" kern="1200" dirty="0" smtClean="0"/>
            <a:t>Matthew </a:t>
          </a:r>
          <a:r>
            <a:rPr lang="en-US" sz="1600" b="1" kern="1200" dirty="0" err="1" smtClean="0"/>
            <a:t>Naud</a:t>
          </a:r>
          <a:r>
            <a:rPr lang="en-US" sz="1600" b="1" kern="1200" dirty="0" smtClean="0"/>
            <a:t>, Environmental Coordinator, City of Ann Arbor, for advice.</a:t>
          </a:r>
          <a:endParaRPr lang="en-US" sz="1600" b="1" kern="1200" dirty="0"/>
        </a:p>
        <a:p>
          <a:pPr marL="171450" lvl="1" indent="-171450" algn="l" defTabSz="711200" rtl="0">
            <a:lnSpc>
              <a:spcPct val="90000"/>
            </a:lnSpc>
            <a:spcBef>
              <a:spcPct val="0"/>
            </a:spcBef>
            <a:spcAft>
              <a:spcPct val="15000"/>
            </a:spcAft>
            <a:buChar char="••"/>
          </a:pPr>
          <a:r>
            <a:rPr lang="en-US" sz="1600" b="1" kern="1200" dirty="0" smtClean="0"/>
            <a:t>Gwen </a:t>
          </a:r>
          <a:r>
            <a:rPr lang="en-US" sz="1600" b="1" kern="1200" dirty="0" err="1" smtClean="0"/>
            <a:t>Nystuen</a:t>
          </a:r>
          <a:r>
            <a:rPr lang="en-US" sz="1600" b="1" kern="1200" dirty="0" smtClean="0"/>
            <a:t>, Commissioner, City of Ann Arbor Parks and Recreation Commission, for advice.</a:t>
          </a:r>
          <a:endParaRPr lang="en-US" sz="1600" b="1" kern="1200" dirty="0"/>
        </a:p>
        <a:p>
          <a:pPr marL="171450" lvl="1" indent="-171450" algn="l" defTabSz="711200" rtl="0">
            <a:lnSpc>
              <a:spcPct val="90000"/>
            </a:lnSpc>
            <a:spcBef>
              <a:spcPct val="0"/>
            </a:spcBef>
            <a:spcAft>
              <a:spcPct val="15000"/>
            </a:spcAft>
            <a:buChar char="••"/>
          </a:pPr>
          <a:r>
            <a:rPr lang="en-US" sz="1600" b="1" kern="1200" dirty="0" smtClean="0"/>
            <a:t>William C. </a:t>
          </a:r>
          <a:r>
            <a:rPr lang="en-US" sz="1600" b="1" kern="1200" dirty="0" err="1" smtClean="0"/>
            <a:t>Arlinghaus</a:t>
          </a:r>
          <a:r>
            <a:rPr lang="en-US" sz="1600" b="1" kern="1200" dirty="0" smtClean="0"/>
            <a:t>, Bonnie Bagley and Ken </a:t>
          </a:r>
          <a:r>
            <a:rPr lang="en-US" sz="1600" b="1" kern="1200" dirty="0" err="1" smtClean="0"/>
            <a:t>Monzingo</a:t>
          </a:r>
          <a:r>
            <a:rPr lang="en-US" sz="1600" b="1" kern="1200" dirty="0" smtClean="0"/>
            <a:t>, ACBL District Directors.</a:t>
          </a:r>
          <a:endParaRPr lang="en-US" sz="1600" b="1" kern="1200" dirty="0"/>
        </a:p>
        <a:p>
          <a:pPr marL="171450" lvl="1" indent="-171450" algn="l" defTabSz="711200" rtl="0">
            <a:lnSpc>
              <a:spcPct val="90000"/>
            </a:lnSpc>
            <a:spcBef>
              <a:spcPct val="0"/>
            </a:spcBef>
            <a:spcAft>
              <a:spcPct val="15000"/>
            </a:spcAft>
            <a:buChar char="••"/>
          </a:pPr>
          <a:r>
            <a:rPr lang="en-US" sz="1600" b="1" kern="1200" dirty="0" smtClean="0"/>
            <a:t>Dr. Kim Eagle, Dr. Thomas Crawford, University of Michigan, Cardiovascular Center and Dr. </a:t>
          </a:r>
          <a:r>
            <a:rPr lang="en-US" sz="1600" b="1" kern="1200" dirty="0" err="1" smtClean="0"/>
            <a:t>Timir</a:t>
          </a:r>
          <a:r>
            <a:rPr lang="en-US" sz="1600" b="1" kern="1200" dirty="0" smtClean="0"/>
            <a:t> </a:t>
          </a:r>
          <a:r>
            <a:rPr lang="en-US" sz="1600" b="1" kern="1200" dirty="0" err="1" smtClean="0"/>
            <a:t>Baman</a:t>
          </a:r>
          <a:r>
            <a:rPr lang="en-US" sz="1600" b="1" kern="1200" dirty="0" smtClean="0"/>
            <a:t>.</a:t>
          </a:r>
          <a:endParaRPr lang="en-US" sz="1600" b="1" kern="1200" dirty="0"/>
        </a:p>
      </dsp:txBody>
      <dsp:txXfrm>
        <a:off x="7624" y="1028196"/>
        <a:ext cx="3624837" cy="4282199"/>
      </dsp:txXfrm>
    </dsp:sp>
    <dsp:sp modelId="{540F3BD4-43FD-477F-AA8F-4AFD342E220D}">
      <dsp:nvSpPr>
        <dsp:cNvPr id="0" name=""/>
        <dsp:cNvSpPr/>
      </dsp:nvSpPr>
      <dsp:spPr>
        <a:xfrm>
          <a:off x="4139938" y="557003"/>
          <a:ext cx="3624837" cy="471192"/>
        </a:xfrm>
        <a:prstGeom prst="rect">
          <a:avLst/>
        </a:prstGeom>
        <a:solidFill>
          <a:schemeClr val="accent6">
            <a:shade val="80000"/>
            <a:hueOff val="-261682"/>
            <a:satOff val="-39711"/>
            <a:lumOff val="33716"/>
            <a:alphaOff val="0"/>
          </a:schemeClr>
        </a:solidFill>
        <a:ln w="19050" cap="flat" cmpd="sng" algn="ctr">
          <a:solidFill>
            <a:schemeClr val="accent6">
              <a:shade val="80000"/>
              <a:hueOff val="-261682"/>
              <a:satOff val="-39711"/>
              <a:lumOff val="33716"/>
              <a:alphaOff val="0"/>
            </a:schemeClr>
          </a:solidFill>
          <a:prstDash val="solid"/>
        </a:ln>
        <a:effectLst>
          <a:glow rad="63500">
            <a:schemeClr val="accent6">
              <a:shade val="80000"/>
              <a:hueOff val="-261682"/>
              <a:satOff val="-39711"/>
              <a:lumOff val="33716"/>
              <a:alphaOff val="0"/>
              <a:alpha val="45000"/>
              <a:satMod val="120000"/>
            </a:schemeClr>
          </a:glow>
        </a:effectLst>
      </dsp:spPr>
      <dsp:style>
        <a:lnRef idx="2">
          <a:scrgbClr r="0" g="0" b="0"/>
        </a:lnRef>
        <a:fillRef idx="1">
          <a:scrgbClr r="0" g="0" b="0"/>
        </a:fillRef>
        <a:effectRef idx="1">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en-US" sz="2000" b="1" kern="1200" dirty="0" smtClean="0"/>
            <a:t>Related Information </a:t>
          </a:r>
          <a:endParaRPr lang="en-US" sz="2000" b="1" kern="1200" dirty="0"/>
        </a:p>
      </dsp:txBody>
      <dsp:txXfrm>
        <a:off x="4139938" y="557003"/>
        <a:ext cx="3624837" cy="471192"/>
      </dsp:txXfrm>
    </dsp:sp>
    <dsp:sp modelId="{24059ED4-DB63-4276-9A4C-9858DA1E9D27}">
      <dsp:nvSpPr>
        <dsp:cNvPr id="0" name=""/>
        <dsp:cNvSpPr/>
      </dsp:nvSpPr>
      <dsp:spPr>
        <a:xfrm>
          <a:off x="4139938" y="1028196"/>
          <a:ext cx="3624837" cy="4282199"/>
        </a:xfrm>
        <a:prstGeom prst="rect">
          <a:avLst/>
        </a:prstGeom>
        <a:solidFill>
          <a:schemeClr val="accent6">
            <a:alpha val="90000"/>
            <a:tint val="40000"/>
            <a:hueOff val="0"/>
            <a:satOff val="0"/>
            <a:lumOff val="0"/>
            <a:alphaOff val="0"/>
          </a:schemeClr>
        </a:solidFill>
        <a:ln w="19050" cap="flat" cmpd="sng" algn="ctr">
          <a:solidFill>
            <a:schemeClr val="accent6">
              <a:alpha val="90000"/>
              <a:tint val="40000"/>
              <a:hueOff val="0"/>
              <a:satOff val="0"/>
              <a:lumOff val="0"/>
              <a:alphaOff val="0"/>
            </a:schemeClr>
          </a:solidFill>
          <a:prstDash val="solid"/>
        </a:ln>
        <a:effectLst>
          <a:reflection blurRad="6350" stA="50000" endA="300" endPos="38500" dist="50800" dir="5400000" sy="-100000" algn="bl" rotWithShape="0"/>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ct val="15000"/>
            </a:spcAft>
            <a:buChar char="••"/>
          </a:pPr>
          <a:r>
            <a:rPr lang="en-US" sz="1600" b="1" kern="1200" dirty="0" smtClean="0">
              <a:solidFill>
                <a:schemeClr val="bg1"/>
              </a:solidFill>
              <a:hlinkClick xmlns:r="http://schemas.openxmlformats.org/officeDocument/2006/relationships" r:id="rId1"/>
            </a:rPr>
            <a:t>http://www.MyLovedOne.com</a:t>
          </a:r>
          <a:endParaRPr lang="en-US" sz="1600" b="1" kern="1200" dirty="0">
            <a:solidFill>
              <a:schemeClr val="bg1"/>
            </a:solidFill>
          </a:endParaRPr>
        </a:p>
        <a:p>
          <a:pPr marL="171450" lvl="1" indent="-171450" algn="l" defTabSz="711200" rtl="0">
            <a:lnSpc>
              <a:spcPct val="90000"/>
            </a:lnSpc>
            <a:spcBef>
              <a:spcPct val="0"/>
            </a:spcBef>
            <a:spcAft>
              <a:spcPct val="15000"/>
            </a:spcAft>
            <a:buChar char="••"/>
          </a:pPr>
          <a:r>
            <a:rPr lang="en-US" sz="1600" b="1" kern="1200" dirty="0" smtClean="0">
              <a:solidFill>
                <a:schemeClr val="bg1"/>
              </a:solidFill>
              <a:hlinkClick xmlns:r="http://schemas.openxmlformats.org/officeDocument/2006/relationships" r:id="rId2"/>
            </a:rPr>
            <a:t>http://www.imagenet.org/</a:t>
          </a:r>
          <a:endParaRPr lang="en-US" sz="1600" b="1" kern="1200" dirty="0">
            <a:solidFill>
              <a:schemeClr val="bg1"/>
            </a:solidFill>
          </a:endParaRPr>
        </a:p>
        <a:p>
          <a:pPr marL="171450" lvl="1" indent="-171450" algn="l" defTabSz="711200" rtl="0">
            <a:lnSpc>
              <a:spcPct val="90000"/>
            </a:lnSpc>
            <a:spcBef>
              <a:spcPct val="0"/>
            </a:spcBef>
            <a:spcAft>
              <a:spcPct val="15000"/>
            </a:spcAft>
            <a:buChar char="••"/>
          </a:pPr>
          <a:r>
            <a:rPr lang="en-US" sz="1600" b="1" kern="1200" dirty="0" smtClean="0">
              <a:solidFill>
                <a:schemeClr val="bg1"/>
              </a:solidFill>
            </a:rPr>
            <a:t>Pacemaker Recycling:  </a:t>
          </a:r>
          <a:r>
            <a:rPr lang="en-US" sz="1600" b="1" kern="1200" dirty="0" smtClean="0">
              <a:solidFill>
                <a:schemeClr val="bg1"/>
              </a:solidFill>
              <a:hlinkClick xmlns:r="http://schemas.openxmlformats.org/officeDocument/2006/relationships" r:id="rId3"/>
            </a:rPr>
            <a:t>http://www.med.umich.edu/myheartyourheart/</a:t>
          </a:r>
          <a:endParaRPr lang="en-US" sz="1600" b="1" kern="1200" dirty="0">
            <a:solidFill>
              <a:schemeClr val="bg1"/>
            </a:solidFill>
          </a:endParaRPr>
        </a:p>
        <a:p>
          <a:pPr marL="171450" lvl="1" indent="-171450" algn="l" defTabSz="711200" rtl="0">
            <a:lnSpc>
              <a:spcPct val="90000"/>
            </a:lnSpc>
            <a:spcBef>
              <a:spcPct val="0"/>
            </a:spcBef>
            <a:spcAft>
              <a:spcPct val="15000"/>
            </a:spcAft>
            <a:buChar char="••"/>
          </a:pPr>
          <a:r>
            <a:rPr lang="en-US" sz="1600" b="1" kern="1200" dirty="0" smtClean="0">
              <a:solidFill>
                <a:schemeClr val="bg1"/>
              </a:solidFill>
            </a:rPr>
            <a:t>Contract Bridge Forum: </a:t>
          </a:r>
          <a:r>
            <a:rPr lang="en-US" sz="1600" b="1" kern="1200" dirty="0" smtClean="0">
              <a:solidFill>
                <a:schemeClr val="bg1"/>
              </a:solidFill>
              <a:hlinkClick xmlns:r="http://schemas.openxmlformats.org/officeDocument/2006/relationships" r:id="rId4"/>
            </a:rPr>
            <a:t>http://www.contractbridgeforum.com/11/September/District17.htm</a:t>
          </a:r>
          <a:endParaRPr lang="en-US" sz="1600" b="1" kern="1200" dirty="0">
            <a:solidFill>
              <a:schemeClr val="bg1"/>
            </a:solidFill>
          </a:endParaRPr>
        </a:p>
        <a:p>
          <a:pPr marL="171450" lvl="1" indent="-171450" algn="l" defTabSz="711200" rtl="0">
            <a:lnSpc>
              <a:spcPct val="90000"/>
            </a:lnSpc>
            <a:spcBef>
              <a:spcPct val="0"/>
            </a:spcBef>
            <a:spcAft>
              <a:spcPct val="15000"/>
            </a:spcAft>
            <a:buChar char="••"/>
          </a:pPr>
          <a:r>
            <a:rPr lang="en-US" sz="1600" b="1" kern="1200" dirty="0" smtClean="0">
              <a:solidFill>
                <a:schemeClr val="bg1"/>
              </a:solidFill>
            </a:rPr>
            <a:t>American Contract Bridge League:  </a:t>
          </a:r>
          <a:r>
            <a:rPr lang="en-US" sz="1600" b="1" kern="1200" dirty="0" smtClean="0">
              <a:solidFill>
                <a:schemeClr val="bg1"/>
              </a:solidFill>
              <a:hlinkClick xmlns:r="http://schemas.openxmlformats.org/officeDocument/2006/relationships" r:id="rId5"/>
            </a:rPr>
            <a:t>http://www.acbl.org/</a:t>
          </a:r>
          <a:endParaRPr lang="en-US" sz="1600" b="1" kern="1200" dirty="0">
            <a:solidFill>
              <a:schemeClr val="bg1"/>
            </a:solidFill>
          </a:endParaRPr>
        </a:p>
        <a:p>
          <a:pPr marL="171450" lvl="1" indent="-171450" algn="l" defTabSz="711200" rtl="0">
            <a:lnSpc>
              <a:spcPct val="90000"/>
            </a:lnSpc>
            <a:spcBef>
              <a:spcPct val="0"/>
            </a:spcBef>
            <a:spcAft>
              <a:spcPct val="15000"/>
            </a:spcAft>
            <a:buChar char="••"/>
          </a:pPr>
          <a:r>
            <a:rPr lang="en-US" sz="1600" b="1" kern="1200" dirty="0" smtClean="0">
              <a:solidFill>
                <a:schemeClr val="bg1"/>
              </a:solidFill>
              <a:hlinkClick xmlns:r="http://schemas.openxmlformats.org/officeDocument/2006/relationships" r:id="rId6"/>
            </a:rPr>
            <a:t>http://www-personal.umich.edu/~sarhaus/</a:t>
          </a:r>
          <a:endParaRPr lang="en-US" sz="1600" b="1" kern="1200" dirty="0">
            <a:solidFill>
              <a:schemeClr val="bg1"/>
            </a:solidFill>
          </a:endParaRPr>
        </a:p>
        <a:p>
          <a:pPr marL="171450" lvl="1" indent="-171450" algn="l" defTabSz="711200" rtl="0">
            <a:lnSpc>
              <a:spcPct val="90000"/>
            </a:lnSpc>
            <a:spcBef>
              <a:spcPct val="0"/>
            </a:spcBef>
            <a:spcAft>
              <a:spcPct val="15000"/>
            </a:spcAft>
            <a:buChar char="••"/>
          </a:pPr>
          <a:r>
            <a:rPr lang="en-US" sz="1600" b="1" kern="1200" dirty="0" smtClean="0">
              <a:solidFill>
                <a:schemeClr val="bg1"/>
              </a:solidFill>
            </a:rPr>
            <a:t>Totem Pole:  </a:t>
          </a:r>
          <a:r>
            <a:rPr lang="en-US" sz="1600" b="1" kern="1200" dirty="0" smtClean="0">
              <a:solidFill>
                <a:schemeClr val="bg1"/>
              </a:solidFill>
              <a:hlinkClick xmlns:r="http://schemas.openxmlformats.org/officeDocument/2006/relationships" r:id="rId7"/>
            </a:rPr>
            <a:t>http://en.wikipedia.org/wiki/Totem_pole</a:t>
          </a:r>
          <a:endParaRPr lang="en-US" sz="1600" b="1" kern="1200" dirty="0">
            <a:solidFill>
              <a:schemeClr val="bg1"/>
            </a:solidFill>
          </a:endParaRPr>
        </a:p>
      </dsp:txBody>
      <dsp:txXfrm>
        <a:off x="4139938" y="1028196"/>
        <a:ext cx="3624837" cy="428219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A703013A-58AC-4DF2-8A92-0BD729D57038}" type="datetimeFigureOut">
              <a:rPr lang="en-US" smtClean="0"/>
              <a:pPr/>
              <a:t>12/11/2011</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3B16C6AA-477B-4A5F-9F8D-BCD7DA48FAF3}"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03013A-58AC-4DF2-8A92-0BD729D57038}" type="datetimeFigureOut">
              <a:rPr lang="en-US" smtClean="0"/>
              <a:pPr/>
              <a:t>12/11/2011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16C6AA-477B-4A5F-9F8D-BCD7DA48FAF3}"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03013A-58AC-4DF2-8A92-0BD729D57038}" type="datetimeFigureOut">
              <a:rPr lang="en-US" smtClean="0"/>
              <a:pPr/>
              <a:t>12/11/2011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16C6AA-477B-4A5F-9F8D-BCD7DA48FAF3}"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03013A-58AC-4DF2-8A92-0BD729D57038}" type="datetimeFigureOut">
              <a:rPr lang="en-US" smtClean="0"/>
              <a:pPr/>
              <a:t>12/11/2011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16C6AA-477B-4A5F-9F8D-BCD7DA48FAF3}"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703013A-58AC-4DF2-8A92-0BD729D57038}" type="datetimeFigureOut">
              <a:rPr lang="en-US" smtClean="0"/>
              <a:pPr/>
              <a:t>12/11/2011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16C6AA-477B-4A5F-9F8D-BCD7DA48FAF3}"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703013A-58AC-4DF2-8A92-0BD729D57038}" type="datetimeFigureOut">
              <a:rPr lang="en-US" smtClean="0"/>
              <a:pPr/>
              <a:t>12/11/2011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B16C6AA-477B-4A5F-9F8D-BCD7DA48FAF3}"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703013A-58AC-4DF2-8A92-0BD729D57038}" type="datetimeFigureOut">
              <a:rPr lang="en-US" smtClean="0"/>
              <a:pPr/>
              <a:t>12/11/2011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B16C6AA-477B-4A5F-9F8D-BCD7DA48FAF3}"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703013A-58AC-4DF2-8A92-0BD729D57038}" type="datetimeFigureOut">
              <a:rPr lang="en-US" smtClean="0"/>
              <a:pPr/>
              <a:t>12/11/2011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B16C6AA-477B-4A5F-9F8D-BCD7DA48FAF3}"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703013A-58AC-4DF2-8A92-0BD729D57038}" type="datetimeFigureOut">
              <a:rPr lang="en-US" smtClean="0"/>
              <a:pPr/>
              <a:t>12/11/2011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B16C6AA-477B-4A5F-9F8D-BCD7DA48FAF3}"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703013A-58AC-4DF2-8A92-0BD729D57038}" type="datetimeFigureOut">
              <a:rPr lang="en-US" smtClean="0"/>
              <a:pPr/>
              <a:t>12/11/2011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B16C6AA-477B-4A5F-9F8D-BCD7DA48FAF3}"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A703013A-58AC-4DF2-8A92-0BD729D57038}" type="datetimeFigureOut">
              <a:rPr lang="en-US" smtClean="0"/>
              <a:pPr/>
              <a:t>12/11/2011</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3B16C6AA-477B-4A5F-9F8D-BCD7DA48FAF3}"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703013A-58AC-4DF2-8A92-0BD729D57038}" type="datetimeFigureOut">
              <a:rPr lang="en-US" smtClean="0"/>
              <a:pPr/>
              <a:t>12/11/2011</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3B16C6AA-477B-4A5F-9F8D-BCD7DA48FAF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2.jpe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3778" y="2286000"/>
            <a:ext cx="7772400" cy="1828800"/>
          </a:xfrm>
        </p:spPr>
        <p:txBody>
          <a:bodyPr/>
          <a:lstStyle/>
          <a:p>
            <a:r>
              <a:rPr lang="en-US" sz="7200" dirty="0" smtClean="0">
                <a:solidFill>
                  <a:schemeClr val="accent3">
                    <a:lumMod val="20000"/>
                    <a:lumOff val="80000"/>
                  </a:schemeClr>
                </a:solidFill>
              </a:rPr>
              <a:t>Connections:</a:t>
            </a:r>
            <a:r>
              <a:rPr lang="en-US" dirty="0" smtClean="0">
                <a:solidFill>
                  <a:schemeClr val="accent3">
                    <a:lumMod val="20000"/>
                    <a:lumOff val="80000"/>
                  </a:schemeClr>
                </a:solidFill>
              </a:rPr>
              <a:t>  </a:t>
            </a:r>
            <a:br>
              <a:rPr lang="en-US" dirty="0" smtClean="0">
                <a:solidFill>
                  <a:schemeClr val="accent3">
                    <a:lumMod val="20000"/>
                    <a:lumOff val="80000"/>
                  </a:schemeClr>
                </a:solidFill>
              </a:rPr>
            </a:br>
            <a:r>
              <a:rPr lang="en-US" sz="2000" dirty="0" smtClean="0">
                <a:solidFill>
                  <a:schemeClr val="accent3">
                    <a:lumMod val="20000"/>
                    <a:lumOff val="80000"/>
                  </a:schemeClr>
                </a:solidFill>
              </a:rPr>
              <a:t>Scholarly Multi-Tasking in a Mobile Virtual World, Part 3 </a:t>
            </a:r>
            <a:br>
              <a:rPr lang="en-US" sz="2000" dirty="0" smtClean="0">
                <a:solidFill>
                  <a:schemeClr val="accent3">
                    <a:lumMod val="20000"/>
                    <a:lumOff val="80000"/>
                  </a:schemeClr>
                </a:solidFill>
              </a:rPr>
            </a:br>
            <a:r>
              <a:rPr lang="en-US" sz="2000" dirty="0" smtClean="0">
                <a:solidFill>
                  <a:schemeClr val="accent3">
                    <a:lumMod val="20000"/>
                    <a:lumOff val="80000"/>
                  </a:schemeClr>
                </a:solidFill>
              </a:rPr>
              <a:t/>
            </a:r>
            <a:br>
              <a:rPr lang="en-US" sz="2000" dirty="0" smtClean="0">
                <a:solidFill>
                  <a:schemeClr val="accent3">
                    <a:lumMod val="20000"/>
                    <a:lumOff val="80000"/>
                  </a:schemeClr>
                </a:solidFill>
              </a:rPr>
            </a:br>
            <a:r>
              <a:rPr lang="en-US" sz="2000" dirty="0" smtClean="0">
                <a:solidFill>
                  <a:schemeClr val="accent3">
                    <a:lumMod val="20000"/>
                    <a:lumOff val="80000"/>
                  </a:schemeClr>
                </a:solidFill>
              </a:rPr>
              <a:t/>
            </a:r>
            <a:br>
              <a:rPr lang="en-US" sz="2000" dirty="0" smtClean="0">
                <a:solidFill>
                  <a:schemeClr val="accent3">
                    <a:lumMod val="20000"/>
                    <a:lumOff val="80000"/>
                  </a:schemeClr>
                </a:solidFill>
              </a:rPr>
            </a:br>
            <a:r>
              <a:rPr lang="en-US" sz="2000" i="1" dirty="0" smtClean="0">
                <a:solidFill>
                  <a:schemeClr val="accent3">
                    <a:lumMod val="20000"/>
                    <a:lumOff val="80000"/>
                  </a:schemeClr>
                </a:solidFill>
              </a:rPr>
              <a:t>Based </a:t>
            </a:r>
            <a:r>
              <a:rPr lang="en-US" sz="2000" i="1" dirty="0" smtClean="0">
                <a:solidFill>
                  <a:schemeClr val="accent3">
                    <a:lumMod val="20000"/>
                    <a:lumOff val="80000"/>
                  </a:schemeClr>
                </a:solidFill>
              </a:rPr>
              <a:t>on </a:t>
            </a:r>
            <a:r>
              <a:rPr lang="en-US" sz="2000" i="1" dirty="0" smtClean="0">
                <a:solidFill>
                  <a:schemeClr val="accent3">
                    <a:lumMod val="20000"/>
                    <a:lumOff val="80000"/>
                  </a:schemeClr>
                </a:solidFill>
              </a:rPr>
              <a:t>a presentation </a:t>
            </a:r>
            <a:r>
              <a:rPr lang="en-US" sz="2000" i="1" dirty="0" smtClean="0">
                <a:solidFill>
                  <a:schemeClr val="accent3">
                    <a:lumMod val="20000"/>
                    <a:lumOff val="80000"/>
                  </a:schemeClr>
                </a:solidFill>
              </a:rPr>
              <a:t>given:</a:t>
            </a:r>
            <a:br>
              <a:rPr lang="en-US" sz="2000" i="1" dirty="0" smtClean="0">
                <a:solidFill>
                  <a:schemeClr val="accent3">
                    <a:lumMod val="20000"/>
                    <a:lumOff val="80000"/>
                  </a:schemeClr>
                </a:solidFill>
              </a:rPr>
            </a:br>
            <a:r>
              <a:rPr lang="en-US" sz="2000" dirty="0" smtClean="0">
                <a:solidFill>
                  <a:schemeClr val="accent3">
                    <a:lumMod val="20000"/>
                    <a:lumOff val="80000"/>
                  </a:schemeClr>
                </a:solidFill>
              </a:rPr>
              <a:t>  </a:t>
            </a:r>
            <a:br>
              <a:rPr lang="en-US" sz="2000" dirty="0" smtClean="0">
                <a:solidFill>
                  <a:schemeClr val="accent3">
                    <a:lumMod val="20000"/>
                    <a:lumOff val="80000"/>
                  </a:schemeClr>
                </a:solidFill>
              </a:rPr>
            </a:br>
            <a:r>
              <a:rPr lang="en-US" sz="2000" dirty="0" smtClean="0">
                <a:solidFill>
                  <a:schemeClr val="accent3">
                    <a:lumMod val="20000"/>
                    <a:lumOff val="80000"/>
                  </a:schemeClr>
                </a:solidFill>
              </a:rPr>
              <a:t>October 22, 2011, </a:t>
            </a:r>
            <a:r>
              <a:rPr lang="en-US" sz="2000" dirty="0">
                <a:solidFill>
                  <a:schemeClr val="accent3">
                    <a:lumMod val="20000"/>
                    <a:lumOff val="80000"/>
                  </a:schemeClr>
                </a:solidFill>
              </a:rPr>
              <a:t>9</a:t>
            </a:r>
            <a:r>
              <a:rPr lang="en-US" sz="2000" baseline="30000" dirty="0" smtClean="0">
                <a:solidFill>
                  <a:schemeClr val="accent3">
                    <a:lumMod val="20000"/>
                    <a:lumOff val="80000"/>
                  </a:schemeClr>
                </a:solidFill>
              </a:rPr>
              <a:t>th</a:t>
            </a:r>
            <a:r>
              <a:rPr lang="en-US" sz="2000" dirty="0" smtClean="0">
                <a:solidFill>
                  <a:schemeClr val="accent3">
                    <a:lumMod val="20000"/>
                    <a:lumOff val="80000"/>
                  </a:schemeClr>
                </a:solidFill>
              </a:rPr>
              <a:t> Annual Community Systems        Foundation conference, Ann Arbor.</a:t>
            </a:r>
            <a:br>
              <a:rPr lang="en-US" sz="2000" dirty="0" smtClean="0">
                <a:solidFill>
                  <a:schemeClr val="accent3">
                    <a:lumMod val="20000"/>
                    <a:lumOff val="80000"/>
                  </a:schemeClr>
                </a:solidFill>
              </a:rPr>
            </a:br>
            <a:endParaRPr lang="en-US" sz="2000" dirty="0">
              <a:solidFill>
                <a:schemeClr val="accent3">
                  <a:lumMod val="20000"/>
                  <a:lumOff val="80000"/>
                </a:schemeClr>
              </a:solidFill>
            </a:endParaRPr>
          </a:p>
        </p:txBody>
      </p:sp>
      <p:pic>
        <p:nvPicPr>
          <p:cNvPr id="5" name="Picture 4" descr="leftstrip.jpg"/>
          <p:cNvPicPr>
            <a:picLocks noChangeAspect="1"/>
          </p:cNvPicPr>
          <p:nvPr/>
        </p:nvPicPr>
        <p:blipFill>
          <a:blip r:embed="rId2" cstate="print"/>
          <a:stretch>
            <a:fillRect/>
          </a:stretch>
        </p:blipFill>
        <p:spPr>
          <a:xfrm>
            <a:off x="-22077" y="0"/>
            <a:ext cx="762000" cy="6858000"/>
          </a:xfrm>
          <a:prstGeom prst="rect">
            <a:avLst/>
          </a:prstGeom>
        </p:spPr>
      </p:pic>
      <p:sp>
        <p:nvSpPr>
          <p:cNvPr id="6" name="Right Arrow 5"/>
          <p:cNvSpPr/>
          <p:nvPr/>
        </p:nvSpPr>
        <p:spPr>
          <a:xfrm>
            <a:off x="1361630" y="1295400"/>
            <a:ext cx="7772400" cy="1066800"/>
          </a:xfrm>
          <a:prstGeom prst="rightArrow">
            <a:avLst/>
          </a:prstGeom>
          <a:solidFill>
            <a:schemeClr val="accent1">
              <a:lumMod val="40000"/>
              <a:lumOff val="60000"/>
            </a:schemeClr>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a:lstStyle/>
          <a:p>
            <a:pPr algn="ctr"/>
            <a:r>
              <a:rPr lang="en-US" sz="1600" b="1" dirty="0" smtClean="0">
                <a:solidFill>
                  <a:schemeClr val="bg1"/>
                </a:solidFill>
              </a:rPr>
              <a:t>William E. Arlinghaus, President, </a:t>
            </a:r>
            <a:r>
              <a:rPr lang="en-US" sz="1600" b="1" dirty="0" err="1" smtClean="0">
                <a:solidFill>
                  <a:schemeClr val="bg1"/>
                </a:solidFill>
              </a:rPr>
              <a:t>Greenscape</a:t>
            </a:r>
            <a:r>
              <a:rPr lang="en-US" sz="1600" b="1" dirty="0" smtClean="0">
                <a:solidFill>
                  <a:schemeClr val="bg1"/>
                </a:solidFill>
              </a:rPr>
              <a:t> </a:t>
            </a:r>
            <a:r>
              <a:rPr lang="en-US" sz="1600" b="1" dirty="0" smtClean="0">
                <a:solidFill>
                  <a:schemeClr val="bg1"/>
                </a:solidFill>
              </a:rPr>
              <a:t>Inc., Expert </a:t>
            </a:r>
            <a:r>
              <a:rPr lang="en-US" sz="1600" b="1" dirty="0" err="1" smtClean="0">
                <a:solidFill>
                  <a:schemeClr val="bg1"/>
                </a:solidFill>
              </a:rPr>
              <a:t>Cemeterian</a:t>
            </a:r>
            <a:r>
              <a:rPr lang="en-US" sz="1600" b="1" dirty="0" smtClean="0">
                <a:solidFill>
                  <a:schemeClr val="bg1"/>
                </a:solidFill>
              </a:rPr>
              <a:t>.</a:t>
            </a:r>
            <a:endParaRPr lang="en-US" sz="1600" b="1" dirty="0">
              <a:solidFill>
                <a:schemeClr val="bg1"/>
              </a:solidFill>
            </a:endParaRPr>
          </a:p>
        </p:txBody>
      </p:sp>
      <p:sp>
        <p:nvSpPr>
          <p:cNvPr id="7" name="Right Arrow 6"/>
          <p:cNvSpPr/>
          <p:nvPr/>
        </p:nvSpPr>
        <p:spPr>
          <a:xfrm>
            <a:off x="739923" y="228600"/>
            <a:ext cx="7772400" cy="1066800"/>
          </a:xfrm>
          <a:prstGeom prst="rightArrow">
            <a:avLst/>
          </a:prstGeom>
          <a:solidFill>
            <a:schemeClr val="accent2">
              <a:lumMod val="20000"/>
              <a:lumOff val="80000"/>
            </a:schemeClr>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a:lstStyle/>
          <a:p>
            <a:pPr algn="ctr"/>
            <a:r>
              <a:rPr lang="en-US" sz="1600" b="1" dirty="0" smtClean="0"/>
              <a:t>Sandra L. </a:t>
            </a:r>
            <a:r>
              <a:rPr lang="en-US" sz="1600" b="1" dirty="0" err="1" smtClean="0"/>
              <a:t>Arlinghaus</a:t>
            </a:r>
            <a:r>
              <a:rPr lang="en-US" sz="1600" b="1" dirty="0" smtClean="0"/>
              <a:t>, Adj. Prof. SNRE, Univ. of </a:t>
            </a:r>
            <a:r>
              <a:rPr lang="en-US" sz="1600" b="1" dirty="0" smtClean="0"/>
              <a:t>Michigan, Ph.D., Geography</a:t>
            </a:r>
            <a:endParaRPr lang="en-US" sz="1600" b="1" dirty="0" smtClean="0"/>
          </a:p>
          <a:p>
            <a:pPr algn="ctr"/>
            <a:r>
              <a:rPr lang="en-US" sz="1400" b="1" dirty="0" smtClean="0"/>
              <a:t>AKA “Archimedes” in the Google 3D Warehouse</a:t>
            </a:r>
            <a:endParaRPr lang="en-US" sz="1400" b="1" dirty="0"/>
          </a:p>
        </p:txBody>
      </p:sp>
    </p:spTree>
    <p:extLst>
      <p:ext uri="{BB962C8B-B14F-4D97-AF65-F5344CB8AC3E}">
        <p14:creationId xmlns:p14="http://schemas.microsoft.com/office/powerpoint/2010/main" val="626327172"/>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QR Code on a Gravestone—</a:t>
            </a:r>
            <a:br>
              <a:rPr lang="en-US" dirty="0" smtClean="0"/>
            </a:br>
            <a:r>
              <a:rPr lang="en-US" dirty="0" smtClean="0"/>
              <a:t>look in the hatband!</a:t>
            </a:r>
            <a:endParaRPr lang="en-US" dirty="0"/>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pic>
        <p:nvPicPr>
          <p:cNvPr id="7" name="Content Placeholder 6"/>
          <p:cNvPicPr>
            <a:picLocks noGrp="1" noChangeAspect="1"/>
          </p:cNvPicPr>
          <p:nvPr>
            <p:ph sz="quarter" idx="2"/>
          </p:nvPr>
        </p:nvPicPr>
        <p:blipFill>
          <a:blip r:embed="rId2" cstate="print">
            <a:extLst>
              <a:ext uri="{28A0092B-C50C-407E-A947-70E740481C1C}">
                <a14:useLocalDpi xmlns:a14="http://schemas.microsoft.com/office/drawing/2010/main" val="0"/>
              </a:ext>
            </a:extLst>
          </a:blip>
          <a:stretch>
            <a:fillRect/>
          </a:stretch>
        </p:blipFill>
        <p:spPr>
          <a:xfrm>
            <a:off x="1143000" y="1735667"/>
            <a:ext cx="6858000" cy="5122333"/>
          </a:xfrm>
        </p:spPr>
      </p:pic>
      <p:sp>
        <p:nvSpPr>
          <p:cNvPr id="6" name="Content Placeholder 5"/>
          <p:cNvSpPr>
            <a:spLocks noGrp="1"/>
          </p:cNvSpPr>
          <p:nvPr>
            <p:ph sz="quarter" idx="4"/>
          </p:nvPr>
        </p:nvSpPr>
        <p:spPr/>
        <p:txBody>
          <a:bodyPr/>
          <a:lstStyle/>
          <a:p>
            <a:endParaRPr lang="en-US" dirty="0"/>
          </a:p>
        </p:txBody>
      </p:sp>
    </p:spTree>
    <p:extLst>
      <p:ext uri="{BB962C8B-B14F-4D97-AF65-F5344CB8AC3E}">
        <p14:creationId xmlns:p14="http://schemas.microsoft.com/office/powerpoint/2010/main" val="113096098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Close-up of </a:t>
            </a:r>
            <a:r>
              <a:rPr lang="en-US" dirty="0" err="1" smtClean="0"/>
              <a:t>QRcode</a:t>
            </a:r>
            <a:endParaRPr lang="en-US" dirty="0"/>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pic>
        <p:nvPicPr>
          <p:cNvPr id="7" name="Content Placeholder 6"/>
          <p:cNvPicPr>
            <a:picLocks noGrp="1" noChangeAspect="1"/>
          </p:cNvPicPr>
          <p:nvPr>
            <p:ph sz="quarter" idx="2"/>
          </p:nvPr>
        </p:nvPicPr>
        <p:blipFill>
          <a:blip r:embed="rId2" cstate="print">
            <a:extLst>
              <a:ext uri="{28A0092B-C50C-407E-A947-70E740481C1C}">
                <a14:useLocalDpi xmlns:a14="http://schemas.microsoft.com/office/drawing/2010/main" val="0"/>
              </a:ext>
            </a:extLst>
          </a:blip>
          <a:stretch>
            <a:fillRect/>
          </a:stretch>
        </p:blipFill>
        <p:spPr>
          <a:xfrm>
            <a:off x="1219200" y="1371600"/>
            <a:ext cx="6781800" cy="5065418"/>
          </a:xfrm>
        </p:spPr>
      </p:pic>
      <p:sp>
        <p:nvSpPr>
          <p:cNvPr id="6" name="Content Placeholder 5"/>
          <p:cNvSpPr>
            <a:spLocks noGrp="1"/>
          </p:cNvSpPr>
          <p:nvPr>
            <p:ph sz="quarter" idx="4"/>
          </p:nvPr>
        </p:nvSpPr>
        <p:spPr/>
        <p:txBody>
          <a:bodyPr/>
          <a:lstStyle/>
          <a:p>
            <a:endParaRPr lang="en-US"/>
          </a:p>
        </p:txBody>
      </p:sp>
    </p:spTree>
    <p:extLst>
      <p:ext uri="{BB962C8B-B14F-4D97-AF65-F5344CB8AC3E}">
        <p14:creationId xmlns:p14="http://schemas.microsoft.com/office/powerpoint/2010/main" val="6657437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pic>
        <p:nvPicPr>
          <p:cNvPr id="7" name="Content Placeholder 6"/>
          <p:cNvPicPr>
            <a:picLocks noGrp="1" noChangeAspect="1"/>
          </p:cNvPicPr>
          <p:nvPr>
            <p:ph sz="quarter" idx="2"/>
          </p:nvPr>
        </p:nvPicPr>
        <p:blipFill>
          <a:blip r:embed="rId2" cstate="print">
            <a:extLst>
              <a:ext uri="{28A0092B-C50C-407E-A947-70E740481C1C}">
                <a14:useLocalDpi xmlns:a14="http://schemas.microsoft.com/office/drawing/2010/main" val="0"/>
              </a:ext>
            </a:extLst>
          </a:blip>
          <a:stretch>
            <a:fillRect/>
          </a:stretch>
        </p:blipFill>
        <p:spPr>
          <a:xfrm rot="5400000">
            <a:off x="1507260" y="1083540"/>
            <a:ext cx="6153945" cy="4596465"/>
          </a:xfrm>
        </p:spPr>
      </p:pic>
      <p:sp>
        <p:nvSpPr>
          <p:cNvPr id="6" name="Content Placeholder 5"/>
          <p:cNvSpPr>
            <a:spLocks noGrp="1"/>
          </p:cNvSpPr>
          <p:nvPr>
            <p:ph sz="quarter" idx="4"/>
          </p:nvPr>
        </p:nvSpPr>
        <p:spPr/>
        <p:txBody>
          <a:bodyPr/>
          <a:lstStyle/>
          <a:p>
            <a:endParaRPr lang="en-US"/>
          </a:p>
        </p:txBody>
      </p:sp>
    </p:spTree>
    <p:extLst>
      <p:ext uri="{BB962C8B-B14F-4D97-AF65-F5344CB8AC3E}">
        <p14:creationId xmlns:p14="http://schemas.microsoft.com/office/powerpoint/2010/main" val="263595653"/>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3">
                    <a:lumMod val="20000"/>
                    <a:lumOff val="80000"/>
                  </a:schemeClr>
                </a:solidFill>
              </a:rPr>
              <a:t>Golf Course Genealogy Garden</a:t>
            </a:r>
            <a:endParaRPr lang="en-US" dirty="0">
              <a:solidFill>
                <a:schemeClr val="accent3">
                  <a:lumMod val="20000"/>
                  <a:lumOff val="80000"/>
                </a:schemeClr>
              </a:solidFill>
            </a:endParaRPr>
          </a:p>
        </p:txBody>
      </p:sp>
      <p:sp>
        <p:nvSpPr>
          <p:cNvPr id="3" name="Content Placeholder 2"/>
          <p:cNvSpPr>
            <a:spLocks noGrp="1"/>
          </p:cNvSpPr>
          <p:nvPr>
            <p:ph idx="1"/>
          </p:nvPr>
        </p:nvSpPr>
        <p:spPr/>
        <p:txBody>
          <a:bodyPr>
            <a:normAutofit fontScale="77500" lnSpcReduction="20000"/>
          </a:bodyPr>
          <a:lstStyle/>
          <a:p>
            <a:pPr lvl="0"/>
            <a:r>
              <a:rPr lang="en-US" sz="3200" dirty="0">
                <a:solidFill>
                  <a:schemeClr val="accent3">
                    <a:lumMod val="20000"/>
                    <a:lumOff val="80000"/>
                  </a:schemeClr>
                </a:solidFill>
              </a:rPr>
              <a:t>Much land associated with a golf course is not used directly for golfing purposes.  Areas in the woods, sections off the trails between holes, and so forth, will be referred to here as “Edges.”  Golfers typically do not walk on these Edges</a:t>
            </a:r>
            <a:r>
              <a:rPr lang="en-US" sz="3200" dirty="0" smtClean="0">
                <a:solidFill>
                  <a:schemeClr val="accent3">
                    <a:lumMod val="20000"/>
                    <a:lumOff val="80000"/>
                  </a:schemeClr>
                </a:solidFill>
              </a:rPr>
              <a:t>.  They are the Perimeter of the golf course.</a:t>
            </a:r>
            <a:endParaRPr lang="en-US" sz="3200" dirty="0">
              <a:solidFill>
                <a:schemeClr val="accent3">
                  <a:lumMod val="20000"/>
                  <a:lumOff val="80000"/>
                </a:schemeClr>
              </a:solidFill>
            </a:endParaRPr>
          </a:p>
          <a:p>
            <a:pPr lvl="0"/>
            <a:r>
              <a:rPr lang="en-US" sz="3200" dirty="0">
                <a:solidFill>
                  <a:schemeClr val="accent3">
                    <a:lumMod val="20000"/>
                    <a:lumOff val="80000"/>
                  </a:schemeClr>
                </a:solidFill>
              </a:rPr>
              <a:t>Might we find another, complementary, use for Edges?  A use that will:</a:t>
            </a:r>
          </a:p>
          <a:p>
            <a:pPr lvl="1"/>
            <a:r>
              <a:rPr lang="en-US" sz="2800" dirty="0">
                <a:solidFill>
                  <a:schemeClr val="accent3">
                    <a:lumMod val="20000"/>
                    <a:lumOff val="80000"/>
                  </a:schemeClr>
                </a:solidFill>
              </a:rPr>
              <a:t>Not alter, in the slightest,</a:t>
            </a:r>
          </a:p>
          <a:p>
            <a:pPr lvl="2"/>
            <a:r>
              <a:rPr lang="en-US" dirty="0">
                <a:solidFill>
                  <a:schemeClr val="accent3">
                    <a:lumMod val="20000"/>
                    <a:lumOff val="80000"/>
                  </a:schemeClr>
                </a:solidFill>
              </a:rPr>
              <a:t>The appearance of the existing golf course</a:t>
            </a:r>
          </a:p>
          <a:p>
            <a:pPr lvl="2"/>
            <a:r>
              <a:rPr lang="en-US" dirty="0">
                <a:solidFill>
                  <a:schemeClr val="accent3">
                    <a:lumMod val="20000"/>
                    <a:lumOff val="80000"/>
                  </a:schemeClr>
                </a:solidFill>
              </a:rPr>
              <a:t>The existing usage pattern of the current golf course</a:t>
            </a:r>
          </a:p>
          <a:p>
            <a:pPr lvl="1"/>
            <a:r>
              <a:rPr lang="en-US" sz="2800" dirty="0">
                <a:solidFill>
                  <a:schemeClr val="accent3">
                    <a:lumMod val="20000"/>
                    <a:lumOff val="80000"/>
                  </a:schemeClr>
                </a:solidFill>
              </a:rPr>
              <a:t>Offer opportunity for increased </a:t>
            </a:r>
            <a:r>
              <a:rPr lang="en-US" sz="2800" dirty="0" smtClean="0">
                <a:solidFill>
                  <a:schemeClr val="accent3">
                    <a:lumMod val="20000"/>
                    <a:lumOff val="80000"/>
                  </a:schemeClr>
                </a:solidFill>
              </a:rPr>
              <a:t>year-long funding</a:t>
            </a:r>
            <a:r>
              <a:rPr lang="en-US" sz="2800" dirty="0">
                <a:solidFill>
                  <a:schemeClr val="accent3">
                    <a:lumMod val="20000"/>
                    <a:lumOff val="80000"/>
                  </a:schemeClr>
                </a:solidFill>
              </a:rPr>
              <a:t>, above and beyond direct golf course revenues,  for the owners/managers of the golf course</a:t>
            </a:r>
            <a:r>
              <a:rPr lang="en-US" sz="2800" dirty="0" smtClean="0">
                <a:solidFill>
                  <a:schemeClr val="accent3">
                    <a:lumMod val="20000"/>
                    <a:lumOff val="80000"/>
                  </a:schemeClr>
                </a:solidFill>
              </a:rPr>
              <a:t>.</a:t>
            </a:r>
            <a:endParaRPr lang="en-US" sz="2800" dirty="0">
              <a:solidFill>
                <a:schemeClr val="accent3">
                  <a:lumMod val="20000"/>
                  <a:lumOff val="80000"/>
                </a:schemeClr>
              </a:solidFill>
            </a:endParaRPr>
          </a:p>
        </p:txBody>
      </p:sp>
      <p:pic>
        <p:nvPicPr>
          <p:cNvPr id="4" name="Picture 3" descr="leftstrip.jpg"/>
          <p:cNvPicPr>
            <a:picLocks noChangeAspect="1"/>
          </p:cNvPicPr>
          <p:nvPr/>
        </p:nvPicPr>
        <p:blipFill>
          <a:blip r:embed="rId2" cstate="print"/>
          <a:stretch>
            <a:fillRect/>
          </a:stretch>
        </p:blipFill>
        <p:spPr>
          <a:xfrm>
            <a:off x="1" y="0"/>
            <a:ext cx="761999" cy="6858000"/>
          </a:xfrm>
          <a:prstGeom prst="rect">
            <a:avLst/>
          </a:prstGeom>
        </p:spPr>
      </p:pic>
    </p:spTree>
    <p:extLst>
      <p:ext uri="{BB962C8B-B14F-4D97-AF65-F5344CB8AC3E}">
        <p14:creationId xmlns:p14="http://schemas.microsoft.com/office/powerpoint/2010/main" val="30046595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3">
                    <a:lumMod val="20000"/>
                    <a:lumOff val="80000"/>
                  </a:schemeClr>
                </a:solidFill>
              </a:rPr>
              <a:t>Golf Course Genealogy Garden</a:t>
            </a:r>
            <a:endParaRPr lang="en-US" dirty="0">
              <a:solidFill>
                <a:schemeClr val="accent3">
                  <a:lumMod val="20000"/>
                  <a:lumOff val="80000"/>
                </a:schemeClr>
              </a:solidFill>
            </a:endParaRPr>
          </a:p>
        </p:txBody>
      </p:sp>
      <p:sp>
        <p:nvSpPr>
          <p:cNvPr id="3" name="Content Placeholder 2"/>
          <p:cNvSpPr>
            <a:spLocks noGrp="1"/>
          </p:cNvSpPr>
          <p:nvPr>
            <p:ph idx="1"/>
          </p:nvPr>
        </p:nvSpPr>
        <p:spPr>
          <a:xfrm>
            <a:off x="914400" y="1219200"/>
            <a:ext cx="7772400" cy="5562600"/>
          </a:xfrm>
        </p:spPr>
        <p:txBody>
          <a:bodyPr>
            <a:normAutofit fontScale="47500" lnSpcReduction="20000"/>
          </a:bodyPr>
          <a:lstStyle/>
          <a:p>
            <a:pPr lvl="0"/>
            <a:r>
              <a:rPr lang="en-US" sz="3800" dirty="0" smtClean="0">
                <a:solidFill>
                  <a:schemeClr val="accent3">
                    <a:lumMod val="20000"/>
                    <a:lumOff val="80000"/>
                  </a:schemeClr>
                </a:solidFill>
              </a:rPr>
              <a:t>One </a:t>
            </a:r>
            <a:r>
              <a:rPr lang="en-US" sz="3800" dirty="0">
                <a:solidFill>
                  <a:schemeClr val="accent3">
                    <a:lumMod val="20000"/>
                    <a:lumOff val="80000"/>
                  </a:schemeClr>
                </a:solidFill>
              </a:rPr>
              <a:t>possibility is to dedicate Edges (part or all of) to </a:t>
            </a:r>
            <a:r>
              <a:rPr lang="en-US" sz="3800" dirty="0" smtClean="0">
                <a:solidFill>
                  <a:schemeClr val="accent3">
                    <a:lumMod val="20000"/>
                    <a:lumOff val="80000"/>
                  </a:schemeClr>
                </a:solidFill>
              </a:rPr>
              <a:t>genealogy/memorialization, independent of burial or scattering location.  Visualize </a:t>
            </a:r>
            <a:r>
              <a:rPr lang="en-US" sz="3800" dirty="0" err="1" smtClean="0">
                <a:solidFill>
                  <a:schemeClr val="accent3">
                    <a:lumMod val="20000"/>
                    <a:lumOff val="80000"/>
                  </a:schemeClr>
                </a:solidFill>
              </a:rPr>
              <a:t>QRcodes</a:t>
            </a:r>
            <a:r>
              <a:rPr lang="en-US" sz="3800" dirty="0" smtClean="0">
                <a:solidFill>
                  <a:schemeClr val="accent3">
                    <a:lumMod val="20000"/>
                    <a:lumOff val="80000"/>
                  </a:schemeClr>
                </a:solidFill>
              </a:rPr>
              <a:t> mounted, perhaps, on trees in memory of a loved one.  Or imagine a “family tree” with some codes for loved ones already gone and with codes leading to active sites of another’s current life.  One can build his/her own memorial in this garden while still alive and have it live on after death.</a:t>
            </a:r>
            <a:endParaRPr lang="en-US" sz="3800" dirty="0">
              <a:solidFill>
                <a:schemeClr val="accent3">
                  <a:lumMod val="20000"/>
                  <a:lumOff val="80000"/>
                </a:schemeClr>
              </a:solidFill>
            </a:endParaRPr>
          </a:p>
          <a:p>
            <a:r>
              <a:rPr lang="en-US" sz="3800" dirty="0" smtClean="0">
                <a:solidFill>
                  <a:schemeClr val="accent3">
                    <a:lumMod val="20000"/>
                    <a:lumOff val="80000"/>
                  </a:schemeClr>
                </a:solidFill>
              </a:rPr>
              <a:t>Such </a:t>
            </a:r>
            <a:r>
              <a:rPr lang="en-US" sz="3800" dirty="0">
                <a:solidFill>
                  <a:schemeClr val="accent3">
                    <a:lumMod val="20000"/>
                    <a:lumOff val="80000"/>
                  </a:schemeClr>
                </a:solidFill>
              </a:rPr>
              <a:t>use is complementary to golf course use from a fiscal standpoint</a:t>
            </a:r>
          </a:p>
          <a:p>
            <a:pPr lvl="1"/>
            <a:r>
              <a:rPr lang="en-US" sz="3400" dirty="0">
                <a:solidFill>
                  <a:schemeClr val="accent3">
                    <a:lumMod val="20000"/>
                    <a:lumOff val="80000"/>
                  </a:schemeClr>
                </a:solidFill>
              </a:rPr>
              <a:t>Golf course revenues are seasonal; </a:t>
            </a:r>
            <a:r>
              <a:rPr lang="en-US" sz="3400" dirty="0" smtClean="0">
                <a:solidFill>
                  <a:schemeClr val="accent3">
                    <a:lumMod val="20000"/>
                    <a:lumOff val="80000"/>
                  </a:schemeClr>
                </a:solidFill>
              </a:rPr>
              <a:t>death-care </a:t>
            </a:r>
            <a:r>
              <a:rPr lang="en-US" sz="3400" dirty="0">
                <a:solidFill>
                  <a:schemeClr val="accent3">
                    <a:lumMod val="20000"/>
                    <a:lumOff val="80000"/>
                  </a:schemeClr>
                </a:solidFill>
              </a:rPr>
              <a:t>revenues are year-long</a:t>
            </a:r>
          </a:p>
          <a:p>
            <a:pPr lvl="1"/>
            <a:r>
              <a:rPr lang="en-US" sz="3400" dirty="0">
                <a:solidFill>
                  <a:schemeClr val="accent3">
                    <a:lumMod val="20000"/>
                    <a:lumOff val="80000"/>
                  </a:schemeClr>
                </a:solidFill>
              </a:rPr>
              <a:t>Ash scattering on golf courses may already take place by individuals with no revenue for anyone and no memorialization for the cremains </a:t>
            </a:r>
            <a:r>
              <a:rPr lang="en-US" sz="3400" dirty="0" smtClean="0">
                <a:solidFill>
                  <a:schemeClr val="accent3">
                    <a:lumMod val="20000"/>
                    <a:lumOff val="80000"/>
                  </a:schemeClr>
                </a:solidFill>
              </a:rPr>
              <a:t>of </a:t>
            </a:r>
            <a:r>
              <a:rPr lang="en-US" sz="3400" dirty="0">
                <a:solidFill>
                  <a:schemeClr val="accent3">
                    <a:lumMod val="20000"/>
                    <a:lumOff val="80000"/>
                  </a:schemeClr>
                </a:solidFill>
              </a:rPr>
              <a:t>loved ones.  Professionally managed </a:t>
            </a:r>
            <a:r>
              <a:rPr lang="en-US" sz="3400" dirty="0" smtClean="0">
                <a:solidFill>
                  <a:schemeClr val="accent3">
                    <a:lumMod val="20000"/>
                    <a:lumOff val="80000"/>
                  </a:schemeClr>
                </a:solidFill>
              </a:rPr>
              <a:t>memorials offer:</a:t>
            </a:r>
            <a:endParaRPr lang="en-US" sz="3400" dirty="0">
              <a:solidFill>
                <a:schemeClr val="accent3">
                  <a:lumMod val="20000"/>
                  <a:lumOff val="80000"/>
                </a:schemeClr>
              </a:solidFill>
            </a:endParaRPr>
          </a:p>
          <a:p>
            <a:pPr lvl="2"/>
            <a:r>
              <a:rPr lang="en-US" sz="3400" dirty="0">
                <a:solidFill>
                  <a:schemeClr val="accent3">
                    <a:lumMod val="20000"/>
                    <a:lumOff val="80000"/>
                  </a:schemeClr>
                </a:solidFill>
              </a:rPr>
              <a:t>Professionally managed, and trust-funded, memorialization opportunities using the Internet (so not invasive of physical golf course </a:t>
            </a:r>
            <a:r>
              <a:rPr lang="en-US" sz="3400" dirty="0" smtClean="0">
                <a:solidFill>
                  <a:schemeClr val="accent3">
                    <a:lumMod val="20000"/>
                    <a:lumOff val="80000"/>
                  </a:schemeClr>
                </a:solidFill>
              </a:rPr>
              <a:t>lands).</a:t>
            </a:r>
          </a:p>
          <a:p>
            <a:pPr lvl="2"/>
            <a:r>
              <a:rPr lang="en-US" sz="3400" dirty="0" smtClean="0">
                <a:solidFill>
                  <a:schemeClr val="accent3">
                    <a:lumMod val="20000"/>
                    <a:lumOff val="80000"/>
                  </a:schemeClr>
                </a:solidFill>
              </a:rPr>
              <a:t>Planning </a:t>
            </a:r>
            <a:r>
              <a:rPr lang="en-US" sz="3400" dirty="0">
                <a:solidFill>
                  <a:schemeClr val="accent3">
                    <a:lumMod val="20000"/>
                    <a:lumOff val="80000"/>
                  </a:schemeClr>
                </a:solidFill>
              </a:rPr>
              <a:t>practice consistent with contemporary principles involving “mixed use.”</a:t>
            </a:r>
          </a:p>
          <a:p>
            <a:pPr lvl="2"/>
            <a:r>
              <a:rPr lang="en-US" sz="3400" dirty="0">
                <a:solidFill>
                  <a:schemeClr val="accent3">
                    <a:lumMod val="20000"/>
                    <a:lumOff val="80000"/>
                  </a:schemeClr>
                </a:solidFill>
              </a:rPr>
              <a:t>Extra funding for the golf course owners, managers, and </a:t>
            </a:r>
            <a:r>
              <a:rPr lang="en-US" sz="3400" dirty="0" smtClean="0">
                <a:solidFill>
                  <a:schemeClr val="accent3">
                    <a:lumMod val="20000"/>
                    <a:lumOff val="80000"/>
                  </a:schemeClr>
                </a:solidFill>
              </a:rPr>
              <a:t>memorialization </a:t>
            </a:r>
            <a:r>
              <a:rPr lang="en-US" sz="3400" dirty="0">
                <a:solidFill>
                  <a:schemeClr val="accent3">
                    <a:lumMod val="20000"/>
                    <a:lumOff val="80000"/>
                  </a:schemeClr>
                </a:solidFill>
              </a:rPr>
              <a:t>experts.</a:t>
            </a:r>
          </a:p>
          <a:p>
            <a:pPr lvl="2"/>
            <a:r>
              <a:rPr lang="en-US" sz="3400" dirty="0">
                <a:solidFill>
                  <a:schemeClr val="accent3">
                    <a:lumMod val="20000"/>
                    <a:lumOff val="80000"/>
                  </a:schemeClr>
                </a:solidFill>
              </a:rPr>
              <a:t>Extra funding with no detrimental consequences to neighbors or golfers.  No change in appearance of the course or its usage</a:t>
            </a:r>
            <a:r>
              <a:rPr lang="en-US" sz="3400" dirty="0" smtClean="0">
                <a:solidFill>
                  <a:schemeClr val="accent3">
                    <a:lumMod val="20000"/>
                    <a:lumOff val="80000"/>
                  </a:schemeClr>
                </a:solidFill>
              </a:rPr>
              <a:t>.</a:t>
            </a:r>
          </a:p>
          <a:p>
            <a:pPr lvl="2"/>
            <a:r>
              <a:rPr lang="en-US" sz="3400" dirty="0" smtClean="0">
                <a:solidFill>
                  <a:schemeClr val="accent3">
                    <a:lumMod val="20000"/>
                    <a:lumOff val="80000"/>
                  </a:schemeClr>
                </a:solidFill>
              </a:rPr>
              <a:t>There is long-standing precedent to this general idea:  one use of totem poles is this sort of application (albeit using different technology contemporary in different times).</a:t>
            </a:r>
            <a:endParaRPr lang="en-US" sz="3400" dirty="0">
              <a:solidFill>
                <a:schemeClr val="accent3">
                  <a:lumMod val="20000"/>
                  <a:lumOff val="80000"/>
                </a:schemeClr>
              </a:solidFill>
            </a:endParaRPr>
          </a:p>
        </p:txBody>
      </p:sp>
      <p:pic>
        <p:nvPicPr>
          <p:cNvPr id="4" name="Picture 3" descr="leftstrip.jpg"/>
          <p:cNvPicPr>
            <a:picLocks noChangeAspect="1"/>
          </p:cNvPicPr>
          <p:nvPr/>
        </p:nvPicPr>
        <p:blipFill>
          <a:blip r:embed="rId2" cstate="print"/>
          <a:stretch>
            <a:fillRect/>
          </a:stretch>
        </p:blipFill>
        <p:spPr>
          <a:xfrm>
            <a:off x="1" y="0"/>
            <a:ext cx="761999" cy="6858000"/>
          </a:xfrm>
          <a:prstGeom prst="rect">
            <a:avLst/>
          </a:prstGeom>
        </p:spPr>
      </p:pic>
    </p:spTree>
    <p:extLst>
      <p:ext uri="{BB962C8B-B14F-4D97-AF65-F5344CB8AC3E}">
        <p14:creationId xmlns:p14="http://schemas.microsoft.com/office/powerpoint/2010/main" val="167908030"/>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3">
                    <a:lumMod val="20000"/>
                    <a:lumOff val="80000"/>
                  </a:schemeClr>
                </a:solidFill>
              </a:rPr>
              <a:t>Golf Course Genealogy Garden</a:t>
            </a:r>
            <a:endParaRPr lang="en-US" dirty="0">
              <a:solidFill>
                <a:schemeClr val="accent3">
                  <a:lumMod val="20000"/>
                  <a:lumOff val="80000"/>
                </a:schemeClr>
              </a:solidFill>
            </a:endParaRPr>
          </a:p>
        </p:txBody>
      </p:sp>
      <p:sp>
        <p:nvSpPr>
          <p:cNvPr id="3" name="Content Placeholder 2"/>
          <p:cNvSpPr>
            <a:spLocks noGrp="1"/>
          </p:cNvSpPr>
          <p:nvPr>
            <p:ph idx="1"/>
          </p:nvPr>
        </p:nvSpPr>
        <p:spPr/>
        <p:txBody>
          <a:bodyPr>
            <a:normAutofit/>
          </a:bodyPr>
          <a:lstStyle/>
          <a:p>
            <a:r>
              <a:rPr lang="en-US" sz="2400" dirty="0">
                <a:solidFill>
                  <a:schemeClr val="accent3">
                    <a:lumMod val="20000"/>
                    <a:lumOff val="80000"/>
                  </a:schemeClr>
                </a:solidFill>
              </a:rPr>
              <a:t>Indication of fiscal possibility:  Significant possibility for revenue upgrade</a:t>
            </a:r>
            <a:r>
              <a:rPr lang="en-US" sz="2400" dirty="0" smtClean="0">
                <a:solidFill>
                  <a:schemeClr val="accent3">
                    <a:lumMod val="20000"/>
                    <a:lumOff val="80000"/>
                  </a:schemeClr>
                </a:solidFill>
              </a:rPr>
              <a:t>.</a:t>
            </a:r>
            <a:endParaRPr lang="en-US" sz="2400" dirty="0">
              <a:solidFill>
                <a:schemeClr val="accent3">
                  <a:lumMod val="20000"/>
                  <a:lumOff val="80000"/>
                </a:schemeClr>
              </a:solidFill>
            </a:endParaRPr>
          </a:p>
          <a:p>
            <a:r>
              <a:rPr lang="en-US" sz="2400" dirty="0">
                <a:solidFill>
                  <a:schemeClr val="accent3">
                    <a:lumMod val="20000"/>
                    <a:lumOff val="80000"/>
                  </a:schemeClr>
                </a:solidFill>
              </a:rPr>
              <a:t>Local cultural </a:t>
            </a:r>
            <a:r>
              <a:rPr lang="en-US" sz="2400" dirty="0" smtClean="0">
                <a:solidFill>
                  <a:schemeClr val="accent3">
                    <a:lumMod val="20000"/>
                    <a:lumOff val="80000"/>
                  </a:schemeClr>
                </a:solidFill>
              </a:rPr>
              <a:t>issues in the case of Ann Arbor:  history of park </a:t>
            </a:r>
            <a:r>
              <a:rPr lang="en-US" sz="2400" dirty="0">
                <a:solidFill>
                  <a:schemeClr val="accent3">
                    <a:lumMod val="20000"/>
                    <a:lumOff val="80000"/>
                  </a:schemeClr>
                </a:solidFill>
              </a:rPr>
              <a:t>bench memorials difficulties</a:t>
            </a:r>
            <a:r>
              <a:rPr lang="en-US" sz="2400" dirty="0" smtClean="0">
                <a:solidFill>
                  <a:schemeClr val="accent3">
                    <a:lumMod val="20000"/>
                    <a:lumOff val="80000"/>
                  </a:schemeClr>
                </a:solidFill>
              </a:rPr>
              <a:t>.</a:t>
            </a:r>
          </a:p>
          <a:p>
            <a:r>
              <a:rPr lang="en-US" sz="2400" dirty="0" smtClean="0">
                <a:solidFill>
                  <a:schemeClr val="accent3">
                    <a:lumMod val="20000"/>
                    <a:lumOff val="80000"/>
                  </a:schemeClr>
                </a:solidFill>
              </a:rPr>
              <a:t>Possibility of implementing this idea in a variety of locales…under consideration.</a:t>
            </a:r>
          </a:p>
          <a:p>
            <a:endParaRPr lang="en-US" dirty="0">
              <a:solidFill>
                <a:schemeClr val="tx2"/>
              </a:solidFill>
            </a:endParaRPr>
          </a:p>
        </p:txBody>
      </p:sp>
      <p:pic>
        <p:nvPicPr>
          <p:cNvPr id="4" name="Picture 3" descr="leftstrip.jpg"/>
          <p:cNvPicPr>
            <a:picLocks noChangeAspect="1"/>
          </p:cNvPicPr>
          <p:nvPr/>
        </p:nvPicPr>
        <p:blipFill>
          <a:blip r:embed="rId2" cstate="print"/>
          <a:stretch>
            <a:fillRect/>
          </a:stretch>
        </p:blipFill>
        <p:spPr>
          <a:xfrm>
            <a:off x="1" y="0"/>
            <a:ext cx="761999" cy="6858000"/>
          </a:xfrm>
          <a:prstGeom prst="rect">
            <a:avLst/>
          </a:prstGeom>
        </p:spPr>
      </p:pic>
    </p:spTree>
    <p:extLst>
      <p:ext uri="{BB962C8B-B14F-4D97-AF65-F5344CB8AC3E}">
        <p14:creationId xmlns:p14="http://schemas.microsoft.com/office/powerpoint/2010/main" val="578929745"/>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solidFill>
                  <a:schemeClr val="accent3">
                    <a:lumMod val="20000"/>
                    <a:lumOff val="80000"/>
                  </a:schemeClr>
                </a:solidFill>
              </a:rPr>
              <a:t>Physical Memorial and Virtual Cemetery:  </a:t>
            </a:r>
            <a:r>
              <a:rPr lang="en-US" sz="2400" dirty="0">
                <a:solidFill>
                  <a:schemeClr val="accent3">
                    <a:lumMod val="20000"/>
                    <a:lumOff val="80000"/>
                  </a:schemeClr>
                </a:solidFill>
              </a:rPr>
              <a:t>I</a:t>
            </a:r>
            <a:r>
              <a:rPr lang="en-US" sz="2400" dirty="0" smtClean="0">
                <a:solidFill>
                  <a:schemeClr val="accent3">
                    <a:lumMod val="20000"/>
                    <a:lumOff val="80000"/>
                  </a:schemeClr>
                </a:solidFill>
              </a:rPr>
              <a:t>ntegration of two different worlds using </a:t>
            </a:r>
            <a:br>
              <a:rPr lang="en-US" sz="2400" dirty="0" smtClean="0">
                <a:solidFill>
                  <a:schemeClr val="accent3">
                    <a:lumMod val="20000"/>
                    <a:lumOff val="80000"/>
                  </a:schemeClr>
                </a:solidFill>
              </a:rPr>
            </a:br>
            <a:r>
              <a:rPr lang="en-US" sz="2400" dirty="0" smtClean="0">
                <a:solidFill>
                  <a:schemeClr val="accent3">
                    <a:lumMod val="20000"/>
                    <a:lumOff val="80000"/>
                  </a:schemeClr>
                </a:solidFill>
              </a:rPr>
              <a:t>QR Codes.</a:t>
            </a:r>
            <a:endParaRPr lang="en-US" sz="2400" dirty="0">
              <a:solidFill>
                <a:schemeClr val="accent3">
                  <a:lumMod val="20000"/>
                  <a:lumOff val="80000"/>
                </a:schemeClr>
              </a:solidFill>
            </a:endParaRPr>
          </a:p>
        </p:txBody>
      </p:sp>
      <p:pic>
        <p:nvPicPr>
          <p:cNvPr id="4" name="Picture 3" descr="leftstrip.jpg"/>
          <p:cNvPicPr>
            <a:picLocks noChangeAspect="1"/>
          </p:cNvPicPr>
          <p:nvPr/>
        </p:nvPicPr>
        <p:blipFill>
          <a:blip r:embed="rId2" cstate="print"/>
          <a:stretch>
            <a:fillRect/>
          </a:stretch>
        </p:blipFill>
        <p:spPr>
          <a:xfrm>
            <a:off x="0" y="0"/>
            <a:ext cx="926383" cy="6858000"/>
          </a:xfrm>
          <a:prstGeom prst="rect">
            <a:avLst/>
          </a:prstGeom>
        </p:spPr>
      </p:pic>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81175" y="2293937"/>
            <a:ext cx="6038850" cy="35528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sz="2800" dirty="0" smtClean="0">
                <a:solidFill>
                  <a:schemeClr val="accent3">
                    <a:lumMod val="20000"/>
                    <a:lumOff val="80000"/>
                  </a:schemeClr>
                </a:solidFill>
              </a:rPr>
              <a:t>Collaboration with Existing Project—</a:t>
            </a:r>
            <a:br>
              <a:rPr lang="en-US" sz="2800" dirty="0" smtClean="0">
                <a:solidFill>
                  <a:schemeClr val="accent3">
                    <a:lumMod val="20000"/>
                    <a:lumOff val="80000"/>
                  </a:schemeClr>
                </a:solidFill>
              </a:rPr>
            </a:br>
            <a:r>
              <a:rPr lang="en-US" sz="1800" dirty="0" smtClean="0">
                <a:solidFill>
                  <a:schemeClr val="accent3">
                    <a:lumMod val="20000"/>
                    <a:lumOff val="80000"/>
                  </a:schemeClr>
                </a:solidFill>
              </a:rPr>
              <a:t>Project </a:t>
            </a:r>
            <a:r>
              <a:rPr lang="en-US" sz="1800" dirty="0" err="1" smtClean="0">
                <a:solidFill>
                  <a:schemeClr val="accent3">
                    <a:lumMod val="20000"/>
                    <a:lumOff val="80000"/>
                  </a:schemeClr>
                </a:solidFill>
              </a:rPr>
              <a:t>MyHeart</a:t>
            </a:r>
            <a:r>
              <a:rPr lang="en-US" sz="1800" dirty="0" smtClean="0">
                <a:solidFill>
                  <a:schemeClr val="accent3">
                    <a:lumMod val="20000"/>
                    <a:lumOff val="80000"/>
                  </a:schemeClr>
                </a:solidFill>
              </a:rPr>
              <a:t>/</a:t>
            </a:r>
            <a:r>
              <a:rPr lang="en-US" sz="1800" dirty="0" err="1" smtClean="0">
                <a:solidFill>
                  <a:schemeClr val="accent3">
                    <a:lumMod val="20000"/>
                    <a:lumOff val="80000"/>
                  </a:schemeClr>
                </a:solidFill>
              </a:rPr>
              <a:t>YourHeart</a:t>
            </a:r>
            <a:r>
              <a:rPr lang="en-US" sz="1800" dirty="0" smtClean="0">
                <a:solidFill>
                  <a:schemeClr val="accent3">
                    <a:lumMod val="20000"/>
                    <a:lumOff val="80000"/>
                  </a:schemeClr>
                </a:solidFill>
              </a:rPr>
              <a:t>, University of Michigan, Drs. Kim Eagle, Thomas Crawford, </a:t>
            </a:r>
            <a:r>
              <a:rPr lang="en-US" sz="1800" dirty="0" err="1" smtClean="0">
                <a:solidFill>
                  <a:schemeClr val="accent3">
                    <a:lumMod val="20000"/>
                    <a:lumOff val="80000"/>
                  </a:schemeClr>
                </a:solidFill>
              </a:rPr>
              <a:t>Timir</a:t>
            </a:r>
            <a:r>
              <a:rPr lang="en-US" sz="1800" dirty="0" smtClean="0">
                <a:solidFill>
                  <a:schemeClr val="accent3">
                    <a:lumMod val="20000"/>
                    <a:lumOff val="80000"/>
                  </a:schemeClr>
                </a:solidFill>
              </a:rPr>
              <a:t> </a:t>
            </a:r>
            <a:r>
              <a:rPr lang="en-US" sz="1800" dirty="0" err="1" smtClean="0">
                <a:solidFill>
                  <a:schemeClr val="accent3">
                    <a:lumMod val="20000"/>
                    <a:lumOff val="80000"/>
                  </a:schemeClr>
                </a:solidFill>
              </a:rPr>
              <a:t>Baman</a:t>
            </a:r>
            <a:r>
              <a:rPr lang="en-US" sz="1800" dirty="0" smtClean="0"/>
              <a:t/>
            </a:r>
            <a:br>
              <a:rPr lang="en-US" sz="1800" dirty="0" smtClean="0"/>
            </a:br>
            <a:endParaRPr lang="en-US" sz="1800" dirty="0">
              <a:solidFill>
                <a:schemeClr val="accent3">
                  <a:lumMod val="20000"/>
                  <a:lumOff val="80000"/>
                </a:schemeClr>
              </a:solidFill>
            </a:endParaRPr>
          </a:p>
        </p:txBody>
      </p:sp>
      <p:sp>
        <p:nvSpPr>
          <p:cNvPr id="3" name="Content Placeholder 2"/>
          <p:cNvSpPr>
            <a:spLocks noGrp="1"/>
          </p:cNvSpPr>
          <p:nvPr>
            <p:ph idx="1"/>
          </p:nvPr>
        </p:nvSpPr>
        <p:spPr/>
        <p:txBody>
          <a:bodyPr>
            <a:normAutofit/>
          </a:bodyPr>
          <a:lstStyle/>
          <a:p>
            <a:r>
              <a:rPr lang="en-US" sz="1400" dirty="0" smtClean="0">
                <a:solidFill>
                  <a:schemeClr val="accent3">
                    <a:lumMod val="20000"/>
                    <a:lumOff val="80000"/>
                  </a:schemeClr>
                </a:solidFill>
              </a:rPr>
              <a:t>Project </a:t>
            </a:r>
            <a:r>
              <a:rPr lang="en-US" sz="1400" dirty="0">
                <a:solidFill>
                  <a:schemeClr val="accent3">
                    <a:lumMod val="20000"/>
                    <a:lumOff val="80000"/>
                  </a:schemeClr>
                </a:solidFill>
              </a:rPr>
              <a:t>My Heart/Your Heart is a program of The University of Michigan Cardiovascular Center.  It is headed by Dr. Kim Eagle (Clinical  Director of the Cardiovascular Center of The University of Michigan)  who is working on it with Dr. Thomas Crawford and Dr. </a:t>
            </a:r>
            <a:r>
              <a:rPr lang="en-US" sz="1400" dirty="0" err="1">
                <a:solidFill>
                  <a:schemeClr val="accent3">
                    <a:lumMod val="20000"/>
                    <a:lumOff val="80000"/>
                  </a:schemeClr>
                </a:solidFill>
              </a:rPr>
              <a:t>Timir</a:t>
            </a:r>
            <a:r>
              <a:rPr lang="en-US" sz="1400" dirty="0">
                <a:solidFill>
                  <a:schemeClr val="accent3">
                    <a:lumMod val="20000"/>
                    <a:lumOff val="80000"/>
                  </a:schemeClr>
                </a:solidFill>
              </a:rPr>
              <a:t> </a:t>
            </a:r>
            <a:r>
              <a:rPr lang="en-US" sz="1400" dirty="0" err="1">
                <a:solidFill>
                  <a:schemeClr val="accent3">
                    <a:lumMod val="20000"/>
                    <a:lumOff val="80000"/>
                  </a:schemeClr>
                </a:solidFill>
              </a:rPr>
              <a:t>Baman</a:t>
            </a:r>
            <a:r>
              <a:rPr lang="en-US" sz="1400" dirty="0">
                <a:solidFill>
                  <a:schemeClr val="accent3">
                    <a:lumMod val="20000"/>
                    <a:lumOff val="80000"/>
                  </a:schemeClr>
                </a:solidFill>
              </a:rPr>
              <a:t>.  It has a simple, but  powerful, focus:  recycle used pacemakers to individuals in developing  nations or to others in need.  </a:t>
            </a:r>
            <a:r>
              <a:rPr lang="en-US" sz="1400" dirty="0" smtClean="0">
                <a:solidFill>
                  <a:schemeClr val="accent3">
                    <a:lumMod val="20000"/>
                    <a:lumOff val="80000"/>
                  </a:schemeClr>
                </a:solidFill>
              </a:rPr>
              <a:t>Pacemakers may extend both the quantity and quality of life.  </a:t>
            </a:r>
          </a:p>
          <a:p>
            <a:r>
              <a:rPr lang="en-US" sz="1400" dirty="0" smtClean="0">
                <a:solidFill>
                  <a:schemeClr val="accent3">
                    <a:lumMod val="20000"/>
                    <a:lumOff val="80000"/>
                  </a:schemeClr>
                </a:solidFill>
              </a:rPr>
              <a:t>Nations </a:t>
            </a:r>
            <a:r>
              <a:rPr lang="en-US" sz="1400" dirty="0">
                <a:solidFill>
                  <a:schemeClr val="accent3">
                    <a:lumMod val="20000"/>
                    <a:lumOff val="80000"/>
                  </a:schemeClr>
                </a:solidFill>
              </a:rPr>
              <a:t>without strong health care  programs cannot offer such wonderful life-extending devices to most of  their residents. We can--as one individual to another.  The U. of M.  team is establishing procedure for sterilizing used pacemakers so they  can be safely transplanted from a cadaver to a living individual.   They are also developing training programs for medical personnel so  that target developing nations become self-reliant in moving forward  to improve cardiovascular health.  According to the Project My  Heart/Your Heart website, </a:t>
            </a:r>
            <a:r>
              <a:rPr lang="en-US" sz="1400" dirty="0" smtClean="0">
                <a:solidFill>
                  <a:schemeClr val="accent3">
                    <a:lumMod val="20000"/>
                    <a:lumOff val="80000"/>
                  </a:schemeClr>
                </a:solidFill>
              </a:rPr>
              <a:t>“each </a:t>
            </a:r>
            <a:r>
              <a:rPr lang="en-US" sz="1400" dirty="0">
                <a:solidFill>
                  <a:schemeClr val="accent3">
                    <a:lumMod val="20000"/>
                    <a:lumOff val="80000"/>
                  </a:schemeClr>
                </a:solidFill>
              </a:rPr>
              <a:t>year 1-2 million individuals worldwide  die due to a lack of access to pacemakers. Meanwhile, almost 90% of  individuals with pacemakers would donate their device to others in  need if given the chance</a:t>
            </a:r>
            <a:r>
              <a:rPr lang="en-US" sz="1400" dirty="0" smtClean="0">
                <a:solidFill>
                  <a:schemeClr val="accent3">
                    <a:lumMod val="20000"/>
                    <a:lumOff val="80000"/>
                  </a:schemeClr>
                </a:solidFill>
              </a:rPr>
              <a:t>.”  </a:t>
            </a:r>
            <a:r>
              <a:rPr lang="en-US" sz="1400" dirty="0">
                <a:solidFill>
                  <a:schemeClr val="accent3">
                    <a:lumMod val="20000"/>
                    <a:lumOff val="80000"/>
                  </a:schemeClr>
                </a:solidFill>
              </a:rPr>
              <a:t>What helps one person, and one nation, helps the world</a:t>
            </a:r>
            <a:r>
              <a:rPr lang="en-US" sz="1400" dirty="0" smtClean="0">
                <a:solidFill>
                  <a:schemeClr val="accent3">
                    <a:lumMod val="20000"/>
                    <a:lumOff val="80000"/>
                  </a:schemeClr>
                </a:solidFill>
              </a:rPr>
              <a:t>.  Pacemakers extend the perimeter of life.</a:t>
            </a:r>
            <a:endParaRPr lang="en-US" sz="1400" dirty="0">
              <a:solidFill>
                <a:schemeClr val="accent3">
                  <a:lumMod val="20000"/>
                  <a:lumOff val="80000"/>
                </a:schemeClr>
              </a:solidFill>
            </a:endParaRPr>
          </a:p>
          <a:p>
            <a:pPr marL="411480" lvl="1" indent="-342900">
              <a:spcBef>
                <a:spcPts val="700"/>
              </a:spcBef>
              <a:buClr>
                <a:schemeClr val="tx2"/>
              </a:buClr>
              <a:buSzPct val="95000"/>
              <a:buFont typeface="Wingdings"/>
              <a:buChar char=""/>
            </a:pPr>
            <a:r>
              <a:rPr lang="en-US" sz="1400" dirty="0" smtClean="0">
                <a:solidFill>
                  <a:schemeClr val="accent3">
                    <a:lumMod val="20000"/>
                    <a:lumOff val="80000"/>
                  </a:schemeClr>
                </a:solidFill>
              </a:rPr>
              <a:t>Cremation experts note </a:t>
            </a:r>
            <a:r>
              <a:rPr lang="en-US" sz="1400" dirty="0">
                <a:solidFill>
                  <a:schemeClr val="accent3">
                    <a:lumMod val="20000"/>
                    <a:lumOff val="80000"/>
                  </a:schemeClr>
                </a:solidFill>
              </a:rPr>
              <a:t>that pacemaker removal  is critical prior to cremation (lest the crematorium explode).   Pacemakers removed prior to cremation, or conventional burial, are  generally simply trashed.  How </a:t>
            </a:r>
            <a:r>
              <a:rPr lang="en-US" sz="1400" dirty="0" smtClean="0">
                <a:solidFill>
                  <a:schemeClr val="accent3">
                    <a:lumMod val="20000"/>
                    <a:lumOff val="80000"/>
                  </a:schemeClr>
                </a:solidFill>
              </a:rPr>
              <a:t>sad—many have </a:t>
            </a:r>
            <a:r>
              <a:rPr lang="en-US" sz="1400" dirty="0">
                <a:solidFill>
                  <a:schemeClr val="accent3">
                    <a:lumMod val="20000"/>
                    <a:lumOff val="80000"/>
                  </a:schemeClr>
                </a:solidFill>
              </a:rPr>
              <a:t>"life" (battery and/or  mechanical life) left in them that might be transferred elsewhere, to  someone who could not otherwise afford it.  An opportunity to save or  improve someone else’s life is lost--what a shame</a:t>
            </a:r>
            <a:r>
              <a:rPr lang="en-US" sz="1400" dirty="0" smtClean="0">
                <a:solidFill>
                  <a:schemeClr val="accent3">
                    <a:lumMod val="20000"/>
                    <a:lumOff val="80000"/>
                  </a:schemeClr>
                </a:solidFill>
              </a:rPr>
              <a:t>.</a:t>
            </a:r>
            <a:r>
              <a:rPr lang="en-US" sz="1400" dirty="0">
                <a:solidFill>
                  <a:schemeClr val="accent3">
                    <a:lumMod val="20000"/>
                    <a:lumOff val="80000"/>
                  </a:schemeClr>
                </a:solidFill>
              </a:rPr>
              <a:t/>
            </a:r>
            <a:br>
              <a:rPr lang="en-US" sz="1400" dirty="0">
                <a:solidFill>
                  <a:schemeClr val="accent3">
                    <a:lumMod val="20000"/>
                    <a:lumOff val="80000"/>
                  </a:schemeClr>
                </a:solidFill>
              </a:rPr>
            </a:br>
            <a:endParaRPr lang="en-US" sz="1400" dirty="0" smtClean="0">
              <a:solidFill>
                <a:schemeClr val="accent3">
                  <a:lumMod val="20000"/>
                  <a:lumOff val="80000"/>
                </a:schemeClr>
              </a:solidFill>
            </a:endParaRPr>
          </a:p>
        </p:txBody>
      </p:sp>
      <p:pic>
        <p:nvPicPr>
          <p:cNvPr id="4" name="Picture 3" descr="leftstrip.jpg"/>
          <p:cNvPicPr>
            <a:picLocks noChangeAspect="1"/>
          </p:cNvPicPr>
          <p:nvPr/>
        </p:nvPicPr>
        <p:blipFill>
          <a:blip r:embed="rId2" cstate="print"/>
          <a:stretch>
            <a:fillRect/>
          </a:stretch>
        </p:blipFill>
        <p:spPr>
          <a:xfrm>
            <a:off x="1" y="0"/>
            <a:ext cx="761999" cy="6858000"/>
          </a:xfrm>
          <a:prstGeom prst="rect">
            <a:avLst/>
          </a:prstGeom>
        </p:spPr>
      </p:pic>
    </p:spTree>
    <p:extLst>
      <p:ext uri="{BB962C8B-B14F-4D97-AF65-F5344CB8AC3E}">
        <p14:creationId xmlns:p14="http://schemas.microsoft.com/office/powerpoint/2010/main" val="2145560512"/>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09600"/>
            <a:ext cx="7772400" cy="5745960"/>
          </a:xfrm>
        </p:spPr>
        <p:txBody>
          <a:bodyPr>
            <a:normAutofit/>
          </a:bodyPr>
          <a:lstStyle/>
          <a:p>
            <a:r>
              <a:rPr lang="en-US" sz="1800" dirty="0" smtClean="0">
                <a:solidFill>
                  <a:schemeClr val="accent3">
                    <a:lumMod val="20000"/>
                    <a:lumOff val="80000"/>
                  </a:schemeClr>
                </a:solidFill>
              </a:rPr>
              <a:t>Target </a:t>
            </a:r>
            <a:r>
              <a:rPr lang="en-US" sz="1800" dirty="0">
                <a:solidFill>
                  <a:schemeClr val="accent3">
                    <a:lumMod val="20000"/>
                    <a:lumOff val="80000"/>
                  </a:schemeClr>
                </a:solidFill>
              </a:rPr>
              <a:t>Pilot Donor </a:t>
            </a:r>
            <a:r>
              <a:rPr lang="en-US" sz="1800" dirty="0" smtClean="0">
                <a:solidFill>
                  <a:schemeClr val="accent3">
                    <a:lumMod val="20000"/>
                    <a:lumOff val="80000"/>
                  </a:schemeClr>
                </a:solidFill>
              </a:rPr>
              <a:t>Groups—our role, in regard to “advanced planning” within </a:t>
            </a:r>
            <a:r>
              <a:rPr lang="en-US" sz="1800" dirty="0">
                <a:solidFill>
                  <a:schemeClr val="accent3">
                    <a:lumMod val="20000"/>
                    <a:lumOff val="80000"/>
                  </a:schemeClr>
                </a:solidFill>
              </a:rPr>
              <a:t>the </a:t>
            </a:r>
            <a:r>
              <a:rPr lang="en-US" sz="1800" dirty="0" smtClean="0">
                <a:solidFill>
                  <a:schemeClr val="accent3">
                    <a:lumMod val="20000"/>
                    <a:lumOff val="80000"/>
                  </a:schemeClr>
                </a:solidFill>
              </a:rPr>
              <a:t>context of the existing </a:t>
            </a:r>
            <a:r>
              <a:rPr lang="en-US" sz="1800" dirty="0">
                <a:solidFill>
                  <a:schemeClr val="accent3">
                    <a:lumMod val="20000"/>
                    <a:lumOff val="80000"/>
                  </a:schemeClr>
                </a:solidFill>
              </a:rPr>
              <a:t>project.  </a:t>
            </a:r>
          </a:p>
          <a:p>
            <a:pPr marL="397764" lvl="1" indent="0">
              <a:buNone/>
            </a:pPr>
            <a:r>
              <a:rPr lang="en-US" sz="1400" dirty="0" smtClean="0">
                <a:solidFill>
                  <a:schemeClr val="accent3">
                    <a:lumMod val="20000"/>
                    <a:lumOff val="80000"/>
                  </a:schemeClr>
                </a:solidFill>
              </a:rPr>
              <a:t>Large groups of individuals with a high mean chronological age might reasonably be expected to have  a greater density of pacemakers than a corresponding random group of similar size.  We target one such group as a pilot project and then consider extending the lessons learned from the pilot to other groups.</a:t>
            </a:r>
          </a:p>
          <a:p>
            <a:pPr marL="397764" lvl="1" indent="0">
              <a:buNone/>
            </a:pPr>
            <a:endParaRPr lang="en-US" sz="1400" dirty="0" smtClean="0">
              <a:solidFill>
                <a:schemeClr val="accent3">
                  <a:lumMod val="20000"/>
                  <a:lumOff val="80000"/>
                </a:schemeClr>
              </a:solidFill>
            </a:endParaRPr>
          </a:p>
          <a:p>
            <a:pPr marL="683514" lvl="1"/>
            <a:r>
              <a:rPr lang="en-US" sz="1400" dirty="0">
                <a:solidFill>
                  <a:schemeClr val="accent3">
                    <a:lumMod val="20000"/>
                    <a:lumOff val="80000"/>
                  </a:schemeClr>
                </a:solidFill>
              </a:rPr>
              <a:t>T</a:t>
            </a:r>
            <a:r>
              <a:rPr lang="en-US" sz="1400" dirty="0" smtClean="0">
                <a:solidFill>
                  <a:schemeClr val="accent3">
                    <a:lumMod val="20000"/>
                    <a:lumOff val="80000"/>
                  </a:schemeClr>
                </a:solidFill>
              </a:rPr>
              <a:t>he </a:t>
            </a:r>
            <a:r>
              <a:rPr lang="en-US" sz="1400" dirty="0">
                <a:solidFill>
                  <a:schemeClr val="accent3">
                    <a:lumMod val="20000"/>
                    <a:lumOff val="80000"/>
                  </a:schemeClr>
                </a:solidFill>
              </a:rPr>
              <a:t>American Contract Bridge League (ACBL)  </a:t>
            </a:r>
            <a:r>
              <a:rPr lang="en-US" sz="1400" dirty="0" smtClean="0">
                <a:solidFill>
                  <a:schemeClr val="accent3">
                    <a:lumMod val="20000"/>
                    <a:lumOff val="80000"/>
                  </a:schemeClr>
                </a:solidFill>
              </a:rPr>
              <a:t>has a population </a:t>
            </a:r>
            <a:r>
              <a:rPr lang="en-US" sz="1400" dirty="0">
                <a:solidFill>
                  <a:schemeClr val="accent3">
                    <a:lumMod val="20000"/>
                    <a:lumOff val="80000"/>
                  </a:schemeClr>
                </a:solidFill>
              </a:rPr>
              <a:t>of </a:t>
            </a:r>
            <a:r>
              <a:rPr lang="en-US" sz="1400" dirty="0" smtClean="0">
                <a:solidFill>
                  <a:schemeClr val="accent3">
                    <a:lumMod val="20000"/>
                    <a:lumOff val="80000"/>
                  </a:schemeClr>
                </a:solidFill>
              </a:rPr>
              <a:t> over 165,000 with an average </a:t>
            </a:r>
            <a:r>
              <a:rPr lang="en-US" sz="1400" dirty="0">
                <a:solidFill>
                  <a:schemeClr val="accent3">
                    <a:lumMod val="20000"/>
                    <a:lumOff val="80000"/>
                  </a:schemeClr>
                </a:solidFill>
              </a:rPr>
              <a:t>age of </a:t>
            </a:r>
            <a:r>
              <a:rPr lang="en-US" sz="1400" dirty="0" smtClean="0">
                <a:solidFill>
                  <a:schemeClr val="accent3">
                    <a:lumMod val="20000"/>
                    <a:lumOff val="80000"/>
                  </a:schemeClr>
                </a:solidFill>
              </a:rPr>
              <a:t>69 years.  Generally, bridge player members of this North American organization are affluent, well-educated, competitive individuals who presumably have good medical care and good medical implants when appropriate.  Our pilot project centers on this group, partly based on its demographic characteristics and partly based on long-standing connection with the group.</a:t>
            </a:r>
          </a:p>
          <a:p>
            <a:pPr marL="683514" lvl="1"/>
            <a:r>
              <a:rPr lang="en-US" sz="1400" dirty="0" smtClean="0">
                <a:solidFill>
                  <a:schemeClr val="accent3">
                    <a:lumMod val="20000"/>
                    <a:lumOff val="80000"/>
                  </a:schemeClr>
                </a:solidFill>
              </a:rPr>
              <a:t>Following the pilot stage, extension of strategy will be directed toward other large groups with similar demographic characteristics:  retirement associations, and so forth.</a:t>
            </a:r>
          </a:p>
          <a:p>
            <a:pPr marL="683514" lvl="1"/>
            <a:r>
              <a:rPr lang="en-US" sz="1400" dirty="0" smtClean="0">
                <a:solidFill>
                  <a:schemeClr val="accent3">
                    <a:lumMod val="20000"/>
                    <a:lumOff val="80000"/>
                  </a:schemeClr>
                </a:solidFill>
              </a:rPr>
              <a:t>More broadly, we would wish to work with Secretary of State offices, throughout the 50 U.S.A. states to encourage them to consider adding recycling of artificial organs to their existing programs that mark driver licenses for donors of natural organs.</a:t>
            </a:r>
          </a:p>
          <a:p>
            <a:pPr marL="683514" lvl="1"/>
            <a:r>
              <a:rPr lang="en-US" sz="1400" dirty="0" smtClean="0">
                <a:solidFill>
                  <a:schemeClr val="accent3">
                    <a:lumMod val="20000"/>
                    <a:lumOff val="80000"/>
                  </a:schemeClr>
                </a:solidFill>
              </a:rPr>
              <a:t>Still more broadly, we would wish to extend the program globally, with an eye to developing a global census of pacemaker donors and recipients.  There is no such census currently.  Yet today’s pacemaker recipient may become tomorrow’s donor.</a:t>
            </a:r>
          </a:p>
        </p:txBody>
      </p:sp>
      <p:pic>
        <p:nvPicPr>
          <p:cNvPr id="4" name="Picture 3" descr="leftstrip.jpg"/>
          <p:cNvPicPr>
            <a:picLocks noChangeAspect="1"/>
          </p:cNvPicPr>
          <p:nvPr/>
        </p:nvPicPr>
        <p:blipFill>
          <a:blip r:embed="rId2" cstate="print"/>
          <a:stretch>
            <a:fillRect/>
          </a:stretch>
        </p:blipFill>
        <p:spPr>
          <a:xfrm>
            <a:off x="1" y="0"/>
            <a:ext cx="761999" cy="6858000"/>
          </a:xfrm>
          <a:prstGeom prst="rect">
            <a:avLst/>
          </a:prstGeom>
        </p:spPr>
      </p:pic>
    </p:spTree>
    <p:extLst>
      <p:ext uri="{BB962C8B-B14F-4D97-AF65-F5344CB8AC3E}">
        <p14:creationId xmlns:p14="http://schemas.microsoft.com/office/powerpoint/2010/main" val="736184043"/>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solidFill>
                  <a:schemeClr val="accent3">
                    <a:lumMod val="20000"/>
                    <a:lumOff val="80000"/>
                  </a:schemeClr>
                </a:solidFill>
              </a:rPr>
              <a:t>Pilot Project</a:t>
            </a:r>
            <a:endParaRPr lang="en-US" sz="2800" dirty="0">
              <a:solidFill>
                <a:schemeClr val="accent3">
                  <a:lumMod val="20000"/>
                  <a:lumOff val="80000"/>
                </a:schemeClr>
              </a:solidFill>
            </a:endParaRPr>
          </a:p>
        </p:txBody>
      </p:sp>
      <p:sp>
        <p:nvSpPr>
          <p:cNvPr id="3" name="Content Placeholder 2"/>
          <p:cNvSpPr>
            <a:spLocks noGrp="1"/>
          </p:cNvSpPr>
          <p:nvPr>
            <p:ph idx="1"/>
          </p:nvPr>
        </p:nvSpPr>
        <p:spPr>
          <a:xfrm>
            <a:off x="914400" y="1295400"/>
            <a:ext cx="7772400" cy="4953000"/>
          </a:xfrm>
        </p:spPr>
        <p:txBody>
          <a:bodyPr>
            <a:normAutofit fontScale="92500" lnSpcReduction="20000"/>
          </a:bodyPr>
          <a:lstStyle/>
          <a:p>
            <a:pPr marL="397764" lvl="1" indent="0">
              <a:buNone/>
            </a:pPr>
            <a:r>
              <a:rPr lang="en-US" sz="3300" dirty="0" smtClean="0">
                <a:solidFill>
                  <a:schemeClr val="accent3">
                    <a:lumMod val="20000"/>
                    <a:lumOff val="80000"/>
                  </a:schemeClr>
                </a:solidFill>
              </a:rPr>
              <a:t>A program to recruit ACBL donors is underway.</a:t>
            </a:r>
            <a:endParaRPr lang="en-US" sz="3300" dirty="0">
              <a:solidFill>
                <a:schemeClr val="accent3">
                  <a:lumMod val="20000"/>
                  <a:lumOff val="80000"/>
                </a:schemeClr>
              </a:solidFill>
            </a:endParaRPr>
          </a:p>
          <a:p>
            <a:pPr lvl="1"/>
            <a:r>
              <a:rPr lang="en-US" sz="2900" dirty="0">
                <a:solidFill>
                  <a:schemeClr val="accent3">
                    <a:lumMod val="20000"/>
                    <a:lumOff val="80000"/>
                  </a:schemeClr>
                </a:solidFill>
              </a:rPr>
              <a:t>A Donor Card was created </a:t>
            </a:r>
            <a:r>
              <a:rPr lang="en-US" sz="2900" dirty="0" smtClean="0">
                <a:solidFill>
                  <a:schemeClr val="accent3">
                    <a:lumMod val="20000"/>
                    <a:lumOff val="80000"/>
                  </a:schemeClr>
                </a:solidFill>
              </a:rPr>
              <a:t>and is currently being disseminated.</a:t>
            </a:r>
          </a:p>
          <a:p>
            <a:pPr lvl="1"/>
            <a:r>
              <a:rPr lang="en-US" sz="2900" dirty="0" smtClean="0">
                <a:solidFill>
                  <a:schemeClr val="accent3">
                    <a:lumMod val="20000"/>
                    <a:lumOff val="80000"/>
                  </a:schemeClr>
                </a:solidFill>
              </a:rPr>
              <a:t>An article, “Bridge to a Better World,” appeared in September, 2011 in the Contract Bridge Forum, p. 8.</a:t>
            </a:r>
          </a:p>
          <a:p>
            <a:pPr lvl="1"/>
            <a:r>
              <a:rPr lang="en-US" sz="2900" dirty="0" smtClean="0">
                <a:solidFill>
                  <a:schemeClr val="accent3">
                    <a:lumMod val="20000"/>
                    <a:lumOff val="80000"/>
                  </a:schemeClr>
                </a:solidFill>
              </a:rPr>
              <a:t>A letter to the Editor, “An Opportunity,” appeared in the ACBL Bridge Bulletin in November 2011, pp. 6-7.</a:t>
            </a:r>
          </a:p>
          <a:p>
            <a:pPr lvl="1"/>
            <a:r>
              <a:rPr lang="en-US" sz="2900" dirty="0" smtClean="0">
                <a:solidFill>
                  <a:schemeClr val="accent3">
                    <a:lumMod val="20000"/>
                    <a:lumOff val="80000"/>
                  </a:schemeClr>
                </a:solidFill>
              </a:rPr>
              <a:t>Other publishing opportunities are under investigation.</a:t>
            </a:r>
          </a:p>
          <a:p>
            <a:endParaRPr lang="en-US" dirty="0"/>
          </a:p>
        </p:txBody>
      </p:sp>
      <p:pic>
        <p:nvPicPr>
          <p:cNvPr id="4" name="Picture 3" descr="leftstrip.jpg"/>
          <p:cNvPicPr>
            <a:picLocks noChangeAspect="1"/>
          </p:cNvPicPr>
          <p:nvPr/>
        </p:nvPicPr>
        <p:blipFill>
          <a:blip r:embed="rId2" cstate="print"/>
          <a:stretch>
            <a:fillRect/>
          </a:stretch>
        </p:blipFill>
        <p:spPr>
          <a:xfrm>
            <a:off x="1" y="0"/>
            <a:ext cx="761999" cy="6858000"/>
          </a:xfrm>
          <a:prstGeom prst="rect">
            <a:avLst/>
          </a:prstGeom>
        </p:spPr>
      </p:pic>
    </p:spTree>
    <p:extLst>
      <p:ext uri="{BB962C8B-B14F-4D97-AF65-F5344CB8AC3E}">
        <p14:creationId xmlns:p14="http://schemas.microsoft.com/office/powerpoint/2010/main" val="362741986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3">
                    <a:lumMod val="20000"/>
                    <a:lumOff val="80000"/>
                  </a:schemeClr>
                </a:solidFill>
              </a:rPr>
              <a:t>General Context:  </a:t>
            </a:r>
            <a:br>
              <a:rPr lang="en-US" dirty="0" smtClean="0">
                <a:solidFill>
                  <a:schemeClr val="accent3">
                    <a:lumMod val="20000"/>
                    <a:lumOff val="80000"/>
                  </a:schemeClr>
                </a:solidFill>
              </a:rPr>
            </a:br>
            <a:r>
              <a:rPr lang="en-US" sz="3200" dirty="0" smtClean="0">
                <a:solidFill>
                  <a:schemeClr val="accent3">
                    <a:lumMod val="20000"/>
                    <a:lumOff val="80000"/>
                  </a:schemeClr>
                </a:solidFill>
              </a:rPr>
              <a:t>Projects in overlapping categories</a:t>
            </a:r>
            <a:endParaRPr lang="en-US" sz="3200" dirty="0">
              <a:solidFill>
                <a:schemeClr val="accent3">
                  <a:lumMod val="20000"/>
                  <a:lumOff val="80000"/>
                </a:schemeClr>
              </a:solidFill>
            </a:endParaRPr>
          </a:p>
        </p:txBody>
      </p:sp>
      <p:graphicFrame>
        <p:nvGraphicFramePr>
          <p:cNvPr id="5" name="Content Placeholder 4"/>
          <p:cNvGraphicFramePr>
            <a:graphicFrameLocks noGrp="1"/>
          </p:cNvGraphicFramePr>
          <p:nvPr>
            <p:ph idx="1"/>
          </p:nvPr>
        </p:nvGraphicFramePr>
        <p:xfrm>
          <a:off x="914400" y="178356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leftstrip.jpg"/>
          <p:cNvPicPr>
            <a:picLocks noChangeAspect="1"/>
          </p:cNvPicPr>
          <p:nvPr/>
        </p:nvPicPr>
        <p:blipFill>
          <a:blip r:embed="rId7" cstate="print"/>
          <a:stretch>
            <a:fillRect/>
          </a:stretch>
        </p:blipFill>
        <p:spPr>
          <a:xfrm>
            <a:off x="0" y="0"/>
            <a:ext cx="926383" cy="68580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95400"/>
            <a:ext cx="7772400" cy="5181600"/>
          </a:xfrm>
        </p:spPr>
        <p:txBody>
          <a:bodyPr>
            <a:normAutofit fontScale="62500" lnSpcReduction="20000"/>
          </a:bodyPr>
          <a:lstStyle/>
          <a:p>
            <a:r>
              <a:rPr lang="en-US" dirty="0" smtClean="0">
                <a:solidFill>
                  <a:schemeClr val="accent3">
                    <a:lumMod val="20000"/>
                    <a:lumOff val="80000"/>
                  </a:schemeClr>
                </a:solidFill>
              </a:rPr>
              <a:t>Target Pilot Recipient </a:t>
            </a:r>
            <a:r>
              <a:rPr lang="en-US" dirty="0" smtClean="0">
                <a:solidFill>
                  <a:schemeClr val="accent3">
                    <a:lumMod val="20000"/>
                    <a:lumOff val="80000"/>
                  </a:schemeClr>
                </a:solidFill>
              </a:rPr>
              <a:t>Groups—the other end of th</a:t>
            </a:r>
            <a:r>
              <a:rPr lang="en-US" dirty="0" smtClean="0">
                <a:solidFill>
                  <a:schemeClr val="accent3">
                    <a:lumMod val="20000"/>
                    <a:lumOff val="80000"/>
                  </a:schemeClr>
                </a:solidFill>
              </a:rPr>
              <a:t>e equation</a:t>
            </a:r>
            <a:r>
              <a:rPr lang="en-US" dirty="0" smtClean="0">
                <a:solidFill>
                  <a:schemeClr val="accent3">
                    <a:lumMod val="20000"/>
                    <a:lumOff val="80000"/>
                  </a:schemeClr>
                </a:solidFill>
              </a:rPr>
              <a:t>: </a:t>
            </a:r>
          </a:p>
          <a:p>
            <a:pPr lvl="1"/>
            <a:r>
              <a:rPr lang="en-US" dirty="0" smtClean="0">
                <a:solidFill>
                  <a:schemeClr val="accent3">
                    <a:lumMod val="20000"/>
                    <a:lumOff val="80000"/>
                  </a:schemeClr>
                </a:solidFill>
              </a:rPr>
              <a:t>Choose as targets, groupings of population with density of pacemaker need greater than in a corresponding random group—in regions of concentrated disease that has collateral cardiovascular damage for which a pacemaker is appropriate.</a:t>
            </a:r>
          </a:p>
          <a:p>
            <a:pPr lvl="1"/>
            <a:r>
              <a:rPr lang="en-US" dirty="0" smtClean="0">
                <a:solidFill>
                  <a:schemeClr val="accent3">
                    <a:lumMod val="20000"/>
                    <a:lumOff val="80000"/>
                  </a:schemeClr>
                </a:solidFill>
              </a:rPr>
              <a:t>Return </a:t>
            </a:r>
            <a:r>
              <a:rPr lang="en-US" dirty="0" err="1" smtClean="0">
                <a:solidFill>
                  <a:schemeClr val="accent3">
                    <a:lumMod val="20000"/>
                    <a:lumOff val="80000"/>
                  </a:schemeClr>
                </a:solidFill>
              </a:rPr>
              <a:t>lat</a:t>
            </a:r>
            <a:r>
              <a:rPr lang="en-US" dirty="0" smtClean="0">
                <a:solidFill>
                  <a:schemeClr val="accent3">
                    <a:lumMod val="20000"/>
                    <a:lumOff val="80000"/>
                  </a:schemeClr>
                </a:solidFill>
              </a:rPr>
              <a:t>/long </a:t>
            </a:r>
            <a:r>
              <a:rPr lang="en-US" dirty="0" smtClean="0">
                <a:solidFill>
                  <a:schemeClr val="accent3">
                    <a:lumMod val="20000"/>
                    <a:lumOff val="80000"/>
                  </a:schemeClr>
                </a:solidFill>
              </a:rPr>
              <a:t>coordinates from such regions, either pinpointing locations of affected individuals or associated health care facilities and practitioners (or all of the above).</a:t>
            </a:r>
          </a:p>
          <a:p>
            <a:pPr lvl="1"/>
            <a:r>
              <a:rPr lang="en-US" dirty="0" smtClean="0">
                <a:solidFill>
                  <a:schemeClr val="accent3">
                    <a:lumMod val="20000"/>
                    <a:lumOff val="80000"/>
                  </a:schemeClr>
                </a:solidFill>
              </a:rPr>
              <a:t>Create an Atlas employing state of the art mapping (in Google Earth and such) based on information returned from the field.  </a:t>
            </a:r>
            <a:endParaRPr lang="en-US" dirty="0" smtClean="0">
              <a:solidFill>
                <a:schemeClr val="accent3">
                  <a:lumMod val="20000"/>
                  <a:lumOff val="80000"/>
                </a:schemeClr>
              </a:solidFill>
            </a:endParaRPr>
          </a:p>
          <a:p>
            <a:r>
              <a:rPr lang="en-US" dirty="0" smtClean="0">
                <a:solidFill>
                  <a:schemeClr val="accent3">
                    <a:lumMod val="20000"/>
                    <a:lumOff val="80000"/>
                  </a:schemeClr>
                </a:solidFill>
              </a:rPr>
              <a:t>Some sort of synergistic connection between this project, </a:t>
            </a:r>
            <a:r>
              <a:rPr lang="en-US" dirty="0" smtClean="0">
                <a:solidFill>
                  <a:schemeClr val="accent3">
                    <a:lumMod val="20000"/>
                    <a:lumOff val="80000"/>
                  </a:schemeClr>
                </a:solidFill>
              </a:rPr>
              <a:t>on</a:t>
            </a:r>
            <a:r>
              <a:rPr lang="en-US" dirty="0" smtClean="0">
                <a:solidFill>
                  <a:schemeClr val="accent3">
                    <a:lumMod val="20000"/>
                    <a:lumOff val="80000"/>
                  </a:schemeClr>
                </a:solidFill>
              </a:rPr>
              <a:t> the </a:t>
            </a:r>
            <a:r>
              <a:rPr lang="en-US" dirty="0" smtClean="0">
                <a:solidFill>
                  <a:schemeClr val="accent3">
                    <a:lumMod val="20000"/>
                    <a:lumOff val="80000"/>
                  </a:schemeClr>
                </a:solidFill>
              </a:rPr>
              <a:t>“Perimeter of human </a:t>
            </a:r>
            <a:r>
              <a:rPr lang="en-US" dirty="0" smtClean="0">
                <a:solidFill>
                  <a:schemeClr val="accent3">
                    <a:lumMod val="20000"/>
                    <a:lumOff val="80000"/>
                  </a:schemeClr>
                </a:solidFill>
              </a:rPr>
              <a:t>life,” </a:t>
            </a:r>
            <a:r>
              <a:rPr lang="en-US" dirty="0" smtClean="0">
                <a:solidFill>
                  <a:schemeClr val="accent3">
                    <a:lumMod val="20000"/>
                    <a:lumOff val="80000"/>
                  </a:schemeClr>
                </a:solidFill>
              </a:rPr>
              <a:t>and </a:t>
            </a:r>
            <a:r>
              <a:rPr lang="en-US" dirty="0" smtClean="0">
                <a:solidFill>
                  <a:schemeClr val="accent3">
                    <a:lumMod val="20000"/>
                    <a:lumOff val="80000"/>
                  </a:schemeClr>
                </a:solidFill>
              </a:rPr>
              <a:t>existing international NGOs, such as Community Systems Foundation, </a:t>
            </a:r>
            <a:r>
              <a:rPr lang="en-US" dirty="0" smtClean="0">
                <a:solidFill>
                  <a:schemeClr val="accent3">
                    <a:lumMod val="20000"/>
                    <a:lumOff val="80000"/>
                  </a:schemeClr>
                </a:solidFill>
              </a:rPr>
              <a:t>might </a:t>
            </a:r>
            <a:r>
              <a:rPr lang="en-US" dirty="0" smtClean="0">
                <a:solidFill>
                  <a:schemeClr val="accent3">
                    <a:lumMod val="20000"/>
                    <a:lumOff val="80000"/>
                  </a:schemeClr>
                </a:solidFill>
              </a:rPr>
              <a:t>evolve.   </a:t>
            </a:r>
            <a:r>
              <a:rPr lang="en-US" dirty="0" smtClean="0">
                <a:solidFill>
                  <a:schemeClr val="accent3">
                    <a:lumMod val="20000"/>
                    <a:lumOff val="80000"/>
                  </a:schemeClr>
                </a:solidFill>
              </a:rPr>
              <a:t>One might look in particular to such a connection developing in relation to tailoring existing international database management software to assist in </a:t>
            </a:r>
            <a:r>
              <a:rPr lang="en-US" dirty="0" smtClean="0">
                <a:solidFill>
                  <a:schemeClr val="accent3">
                    <a:lumMod val="20000"/>
                    <a:lumOff val="80000"/>
                  </a:schemeClr>
                </a:solidFill>
              </a:rPr>
              <a:t>future </a:t>
            </a:r>
            <a:r>
              <a:rPr lang="en-US" dirty="0" smtClean="0">
                <a:solidFill>
                  <a:schemeClr val="accent3">
                    <a:lumMod val="20000"/>
                    <a:lumOff val="80000"/>
                  </a:schemeClr>
                </a:solidFill>
              </a:rPr>
              <a:t>global pacemaker census efforts.</a:t>
            </a:r>
          </a:p>
          <a:p>
            <a:pPr lvl="1"/>
            <a:r>
              <a:rPr lang="en-US" dirty="0" smtClean="0">
                <a:solidFill>
                  <a:schemeClr val="accent3">
                    <a:lumMod val="20000"/>
                    <a:lumOff val="80000"/>
                  </a:schemeClr>
                </a:solidFill>
              </a:rPr>
              <a:t>Fields in a database might include items such as contact information of recipient; name of donor; age of pacemaker; registration number of </a:t>
            </a:r>
            <a:r>
              <a:rPr lang="en-US" dirty="0" smtClean="0">
                <a:solidFill>
                  <a:schemeClr val="accent3">
                    <a:lumMod val="20000"/>
                    <a:lumOff val="80000"/>
                  </a:schemeClr>
                </a:solidFill>
              </a:rPr>
              <a:t>pacemaker, and so forth.</a:t>
            </a:r>
            <a:endParaRPr lang="en-US" dirty="0" smtClean="0">
              <a:solidFill>
                <a:schemeClr val="accent3">
                  <a:lumMod val="20000"/>
                  <a:lumOff val="80000"/>
                </a:schemeClr>
              </a:solidFill>
            </a:endParaRPr>
          </a:p>
          <a:p>
            <a:pPr lvl="1"/>
            <a:r>
              <a:rPr lang="en-US" dirty="0" smtClean="0">
                <a:solidFill>
                  <a:schemeClr val="accent3">
                    <a:lumMod val="20000"/>
                    <a:lumOff val="80000"/>
                  </a:schemeClr>
                </a:solidFill>
              </a:rPr>
              <a:t>Others to be developed in conjunction with the medical community, both as concentrated donor populations </a:t>
            </a:r>
            <a:r>
              <a:rPr lang="en-US" dirty="0" smtClean="0">
                <a:solidFill>
                  <a:schemeClr val="accent3">
                    <a:lumMod val="20000"/>
                    <a:lumOff val="80000"/>
                  </a:schemeClr>
                </a:solidFill>
              </a:rPr>
              <a:t>and </a:t>
            </a:r>
            <a:r>
              <a:rPr lang="en-US" dirty="0" smtClean="0">
                <a:solidFill>
                  <a:schemeClr val="accent3">
                    <a:lumMod val="20000"/>
                    <a:lumOff val="80000"/>
                  </a:schemeClr>
                </a:solidFill>
              </a:rPr>
              <a:t>recipient populations.</a:t>
            </a:r>
          </a:p>
          <a:p>
            <a:pPr lvl="1"/>
            <a:r>
              <a:rPr lang="en-US" dirty="0" smtClean="0">
                <a:solidFill>
                  <a:schemeClr val="accent3">
                    <a:lumMod val="20000"/>
                    <a:lumOff val="80000"/>
                  </a:schemeClr>
                </a:solidFill>
              </a:rPr>
              <a:t>Online components seem desirable both for recruitment and for tracking</a:t>
            </a:r>
            <a:r>
              <a:rPr lang="en-US" dirty="0" smtClean="0">
                <a:solidFill>
                  <a:schemeClr val="accent3">
                    <a:lumMod val="20000"/>
                    <a:lumOff val="80000"/>
                  </a:schemeClr>
                </a:solidFill>
              </a:rPr>
              <a:t>.</a:t>
            </a:r>
            <a:endParaRPr lang="en-US" dirty="0" smtClean="0">
              <a:solidFill>
                <a:schemeClr val="accent3">
                  <a:lumMod val="20000"/>
                  <a:lumOff val="80000"/>
                </a:schemeClr>
              </a:solidFill>
            </a:endParaRPr>
          </a:p>
        </p:txBody>
      </p:sp>
      <p:pic>
        <p:nvPicPr>
          <p:cNvPr id="4" name="Picture 3" descr="leftstrip.jpg"/>
          <p:cNvPicPr>
            <a:picLocks noChangeAspect="1"/>
          </p:cNvPicPr>
          <p:nvPr/>
        </p:nvPicPr>
        <p:blipFill>
          <a:blip r:embed="rId2" cstate="print"/>
          <a:stretch>
            <a:fillRect/>
          </a:stretch>
        </p:blipFill>
        <p:spPr>
          <a:xfrm>
            <a:off x="1" y="0"/>
            <a:ext cx="761999" cy="6858000"/>
          </a:xfrm>
          <a:prstGeom prst="rect">
            <a:avLst/>
          </a:prstGeom>
        </p:spPr>
      </p:pic>
      <p:sp>
        <p:nvSpPr>
          <p:cNvPr id="2" name="Rectangle 1"/>
          <p:cNvSpPr/>
          <p:nvPr/>
        </p:nvSpPr>
        <p:spPr>
          <a:xfrm>
            <a:off x="381000" y="533400"/>
            <a:ext cx="8382000" cy="523220"/>
          </a:xfrm>
          <a:prstGeom prst="rect">
            <a:avLst/>
          </a:prstGeom>
        </p:spPr>
        <p:txBody>
          <a:bodyPr wrap="square">
            <a:spAutoFit/>
          </a:bodyPr>
          <a:lstStyle/>
          <a:p>
            <a:pPr algn="ctr"/>
            <a:r>
              <a:rPr lang="en-US" sz="2800" dirty="0" smtClean="0">
                <a:solidFill>
                  <a:schemeClr val="accent3">
                    <a:lumMod val="20000"/>
                    <a:lumOff val="80000"/>
                  </a:schemeClr>
                </a:solidFill>
              </a:rPr>
              <a:t>Beyond the Pilot Project</a:t>
            </a:r>
            <a:endParaRPr lang="en-US" sz="2800" dirty="0">
              <a:solidFill>
                <a:schemeClr val="accent3">
                  <a:lumMod val="20000"/>
                  <a:lumOff val="80000"/>
                </a:schemeClr>
              </a:solidFill>
            </a:endParaRPr>
          </a:p>
        </p:txBody>
      </p:sp>
    </p:spTree>
    <p:extLst>
      <p:ext uri="{BB962C8B-B14F-4D97-AF65-F5344CB8AC3E}">
        <p14:creationId xmlns:p14="http://schemas.microsoft.com/office/powerpoint/2010/main" val="952747265"/>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3">
                    <a:lumMod val="20000"/>
                    <a:lumOff val="80000"/>
                  </a:schemeClr>
                </a:solidFill>
              </a:rPr>
              <a:t>Cloud Computing </a:t>
            </a:r>
            <a:br>
              <a:rPr lang="en-US" dirty="0" smtClean="0">
                <a:solidFill>
                  <a:schemeClr val="accent3">
                    <a:lumMod val="20000"/>
                    <a:lumOff val="80000"/>
                  </a:schemeClr>
                </a:solidFill>
              </a:rPr>
            </a:br>
            <a:r>
              <a:rPr lang="en-US" dirty="0" smtClean="0">
                <a:solidFill>
                  <a:schemeClr val="accent3">
                    <a:lumMod val="20000"/>
                    <a:lumOff val="80000"/>
                  </a:schemeClr>
                </a:solidFill>
              </a:rPr>
              <a:t>facilitates </a:t>
            </a:r>
            <a:r>
              <a:rPr lang="en-US" dirty="0" smtClean="0">
                <a:solidFill>
                  <a:schemeClr val="accent3">
                    <a:lumMod val="20000"/>
                    <a:lumOff val="80000"/>
                  </a:schemeClr>
                </a:solidFill>
              </a:rPr>
              <a:t>connection</a:t>
            </a:r>
            <a:r>
              <a:rPr lang="en-US" dirty="0">
                <a:solidFill>
                  <a:schemeClr val="accent3">
                    <a:lumMod val="20000"/>
                    <a:lumOff val="80000"/>
                  </a:schemeClr>
                </a:solidFill>
              </a:rPr>
              <a:t>s</a:t>
            </a:r>
            <a:r>
              <a:rPr lang="en-US" dirty="0" smtClean="0">
                <a:solidFill>
                  <a:schemeClr val="accent3">
                    <a:lumMod val="20000"/>
                    <a:lumOff val="80000"/>
                  </a:schemeClr>
                </a:solidFill>
              </a:rPr>
              <a:t>!</a:t>
            </a:r>
            <a:endParaRPr lang="en-US" sz="3200" dirty="0">
              <a:solidFill>
                <a:schemeClr val="accent3">
                  <a:lumMod val="20000"/>
                  <a:lumOff val="8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35274124"/>
              </p:ext>
            </p:extLst>
          </p:nvPr>
        </p:nvGraphicFramePr>
        <p:xfrm>
          <a:off x="914400" y="178356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leftstrip.jpg"/>
          <p:cNvPicPr>
            <a:picLocks noChangeAspect="1"/>
          </p:cNvPicPr>
          <p:nvPr/>
        </p:nvPicPr>
        <p:blipFill>
          <a:blip r:embed="rId7" cstate="print"/>
          <a:stretch>
            <a:fillRect/>
          </a:stretch>
        </p:blipFill>
        <p:spPr>
          <a:xfrm>
            <a:off x="0" y="0"/>
            <a:ext cx="926383" cy="68580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FE792A3A-FF89-4CD7-9DF0-908842ACABCC}"/>
                                            </p:graphicEl>
                                          </p:spTgt>
                                        </p:tgtEl>
                                        <p:attrNameLst>
                                          <p:attrName>style.visibility</p:attrName>
                                        </p:attrNameLst>
                                      </p:cBhvr>
                                      <p:to>
                                        <p:strVal val="visible"/>
                                      </p:to>
                                    </p:set>
                                    <p:animEffect transition="in" filter="fade">
                                      <p:cBhvr>
                                        <p:cTn id="7" dur="2000"/>
                                        <p:tgtEl>
                                          <p:spTgt spid="4">
                                            <p:graphicEl>
                                              <a:dgm id="{FE792A3A-FF89-4CD7-9DF0-908842ACABCC}"/>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graphicEl>
                                              <a:dgm id="{FBEF2799-5C74-4E1E-BFB2-14101BAAA97E}"/>
                                            </p:graphicEl>
                                          </p:spTgt>
                                        </p:tgtEl>
                                        <p:attrNameLst>
                                          <p:attrName>style.visibility</p:attrName>
                                        </p:attrNameLst>
                                      </p:cBhvr>
                                      <p:to>
                                        <p:strVal val="visible"/>
                                      </p:to>
                                    </p:set>
                                    <p:animEffect transition="in" filter="fade">
                                      <p:cBhvr>
                                        <p:cTn id="10" dur="2000"/>
                                        <p:tgtEl>
                                          <p:spTgt spid="4">
                                            <p:graphicEl>
                                              <a:dgm id="{FBEF2799-5C74-4E1E-BFB2-14101BAAA97E}"/>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graphicEl>
                                              <a:dgm id="{260A71E3-DA22-4E2C-AAC1-30D1B118F873}"/>
                                            </p:graphicEl>
                                          </p:spTgt>
                                        </p:tgtEl>
                                        <p:attrNameLst>
                                          <p:attrName>style.visibility</p:attrName>
                                        </p:attrNameLst>
                                      </p:cBhvr>
                                      <p:to>
                                        <p:strVal val="visible"/>
                                      </p:to>
                                    </p:set>
                                    <p:animEffect transition="in" filter="fade">
                                      <p:cBhvr>
                                        <p:cTn id="13" dur="2000"/>
                                        <p:tgtEl>
                                          <p:spTgt spid="4">
                                            <p:graphicEl>
                                              <a:dgm id="{260A71E3-DA22-4E2C-AAC1-30D1B118F873}"/>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graphicEl>
                                              <a:dgm id="{C480CE1B-7D07-46A5-AA6E-F295FE37F5E3}"/>
                                            </p:graphicEl>
                                          </p:spTgt>
                                        </p:tgtEl>
                                        <p:attrNameLst>
                                          <p:attrName>style.visibility</p:attrName>
                                        </p:attrNameLst>
                                      </p:cBhvr>
                                      <p:to>
                                        <p:strVal val="visible"/>
                                      </p:to>
                                    </p:set>
                                    <p:animEffect transition="in" filter="fade">
                                      <p:cBhvr>
                                        <p:cTn id="18" dur="2000"/>
                                        <p:tgtEl>
                                          <p:spTgt spid="4">
                                            <p:graphicEl>
                                              <a:dgm id="{C480CE1B-7D07-46A5-AA6E-F295FE37F5E3}"/>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graphicEl>
                                              <a:dgm id="{8BF145BC-72F3-4CA2-8340-987CE602F83A}"/>
                                            </p:graphicEl>
                                          </p:spTgt>
                                        </p:tgtEl>
                                        <p:attrNameLst>
                                          <p:attrName>style.visibility</p:attrName>
                                        </p:attrNameLst>
                                      </p:cBhvr>
                                      <p:to>
                                        <p:strVal val="visible"/>
                                      </p:to>
                                    </p:set>
                                    <p:animEffect transition="in" filter="fade">
                                      <p:cBhvr>
                                        <p:cTn id="23" dur="2000"/>
                                        <p:tgtEl>
                                          <p:spTgt spid="4">
                                            <p:graphicEl>
                                              <a:dgm id="{8BF145BC-72F3-4CA2-8340-987CE602F83A}"/>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698CC8DF-8DC1-489C-AADB-F514D0D1ACA0}"/>
                                            </p:graphicEl>
                                          </p:spTgt>
                                        </p:tgtEl>
                                        <p:attrNameLst>
                                          <p:attrName>style.visibility</p:attrName>
                                        </p:attrNameLst>
                                      </p:cBhvr>
                                      <p:to>
                                        <p:strVal val="visible"/>
                                      </p:to>
                                    </p:set>
                                    <p:animEffect transition="in" filter="fade">
                                      <p:cBhvr>
                                        <p:cTn id="28" dur="2000"/>
                                        <p:tgtEl>
                                          <p:spTgt spid="4">
                                            <p:graphicEl>
                                              <a:dgm id="{698CC8DF-8DC1-489C-AADB-F514D0D1ACA0}"/>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
                                            <p:graphicEl>
                                              <a:dgm id="{32598919-980A-46AF-B996-D64FCDA9E464}"/>
                                            </p:graphicEl>
                                          </p:spTgt>
                                        </p:tgtEl>
                                        <p:attrNameLst>
                                          <p:attrName>style.visibility</p:attrName>
                                        </p:attrNameLst>
                                      </p:cBhvr>
                                      <p:to>
                                        <p:strVal val="visible"/>
                                      </p:to>
                                    </p:set>
                                    <p:animEffect transition="in" filter="fade">
                                      <p:cBhvr>
                                        <p:cTn id="33" dur="2000"/>
                                        <p:tgtEl>
                                          <p:spTgt spid="4">
                                            <p:graphicEl>
                                              <a:dgm id="{32598919-980A-46AF-B996-D64FCDA9E46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55956430"/>
              </p:ext>
            </p:extLst>
          </p:nvPr>
        </p:nvGraphicFramePr>
        <p:xfrm>
          <a:off x="914400" y="685800"/>
          <a:ext cx="77724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leftstrip.jpg"/>
          <p:cNvPicPr>
            <a:picLocks noChangeAspect="1"/>
          </p:cNvPicPr>
          <p:nvPr/>
        </p:nvPicPr>
        <p:blipFill>
          <a:blip r:embed="rId7" cstate="print"/>
          <a:stretch>
            <a:fillRect/>
          </a:stretch>
        </p:blipFill>
        <p:spPr>
          <a:xfrm>
            <a:off x="1" y="0"/>
            <a:ext cx="761999" cy="6858000"/>
          </a:xfrm>
          <a:prstGeom prst="rect">
            <a:avLst/>
          </a:prstGeom>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392936"/>
          </a:xfrm>
        </p:spPr>
        <p:txBody>
          <a:bodyPr/>
          <a:lstStyle/>
          <a:p>
            <a:pPr algn="ctr"/>
            <a:r>
              <a:rPr lang="en-US" dirty="0" smtClean="0"/>
              <a:t>The Perimeter Project:</a:t>
            </a:r>
            <a:br>
              <a:rPr lang="en-US" dirty="0" smtClean="0"/>
            </a:br>
            <a:r>
              <a:rPr lang="en-US" dirty="0" smtClean="0"/>
              <a:t>Spatial Edges--Overview</a:t>
            </a:r>
            <a:endParaRPr lang="en-US" dirty="0"/>
          </a:p>
        </p:txBody>
      </p:sp>
      <p:sp>
        <p:nvSpPr>
          <p:cNvPr id="3" name="Content Placeholder 2"/>
          <p:cNvSpPr>
            <a:spLocks noGrp="1"/>
          </p:cNvSpPr>
          <p:nvPr>
            <p:ph idx="1"/>
          </p:nvPr>
        </p:nvSpPr>
        <p:spPr>
          <a:xfrm>
            <a:off x="914400" y="1981200"/>
            <a:ext cx="7772400" cy="4374360"/>
          </a:xfrm>
        </p:spPr>
        <p:txBody>
          <a:bodyPr>
            <a:normAutofit fontScale="92500" lnSpcReduction="20000"/>
          </a:bodyPr>
          <a:lstStyle/>
          <a:p>
            <a:pPr lvl="0"/>
            <a:r>
              <a:rPr lang="en-US" b="1" dirty="0">
                <a:solidFill>
                  <a:schemeClr val="tx2"/>
                </a:solidFill>
              </a:rPr>
              <a:t>Protect Fragile Lands using Cemetery Zoning or </a:t>
            </a:r>
            <a:r>
              <a:rPr lang="en-US" b="1" dirty="0" smtClean="0">
                <a:solidFill>
                  <a:schemeClr val="tx2"/>
                </a:solidFill>
              </a:rPr>
              <a:t>Memorialization—Perimeter:  land/water interface</a:t>
            </a:r>
          </a:p>
          <a:p>
            <a:pPr lvl="0"/>
            <a:endParaRPr lang="en-US" b="1" dirty="0">
              <a:solidFill>
                <a:schemeClr val="tx2"/>
              </a:solidFill>
            </a:endParaRPr>
          </a:p>
          <a:p>
            <a:r>
              <a:rPr lang="en-US" b="1" dirty="0" smtClean="0">
                <a:solidFill>
                  <a:schemeClr val="tx2"/>
                </a:solidFill>
              </a:rPr>
              <a:t>Golf Course Genealogy Gardens—Perimeter:  18 state “nation” with edges.</a:t>
            </a:r>
          </a:p>
          <a:p>
            <a:endParaRPr lang="en-US" dirty="0">
              <a:solidFill>
                <a:schemeClr val="tx2"/>
              </a:solidFill>
            </a:endParaRPr>
          </a:p>
          <a:p>
            <a:r>
              <a:rPr lang="en-US" b="1" dirty="0" smtClean="0">
                <a:solidFill>
                  <a:schemeClr val="tx2"/>
                </a:solidFill>
              </a:rPr>
              <a:t>Collaboration with existing pacemaker recycling project—Perimeter</a:t>
            </a:r>
            <a:r>
              <a:rPr lang="en-US" b="1" dirty="0" smtClean="0">
                <a:solidFill>
                  <a:schemeClr val="tx2"/>
                </a:solidFill>
              </a:rPr>
              <a:t>:  extending the edge, in temporal quantity and human quality, of </a:t>
            </a:r>
            <a:r>
              <a:rPr lang="en-US" b="1" dirty="0" smtClean="0">
                <a:solidFill>
                  <a:schemeClr val="tx2"/>
                </a:solidFill>
              </a:rPr>
              <a:t>life.</a:t>
            </a:r>
            <a:endParaRPr lang="en-US" b="1" dirty="0">
              <a:solidFill>
                <a:schemeClr val="tx2"/>
              </a:solidFill>
            </a:endParaRPr>
          </a:p>
        </p:txBody>
      </p:sp>
      <p:pic>
        <p:nvPicPr>
          <p:cNvPr id="4" name="Picture 3" descr="leftstrip.jpg"/>
          <p:cNvPicPr>
            <a:picLocks noChangeAspect="1"/>
          </p:cNvPicPr>
          <p:nvPr/>
        </p:nvPicPr>
        <p:blipFill>
          <a:blip r:embed="rId2" cstate="print"/>
          <a:stretch>
            <a:fillRect/>
          </a:stretch>
        </p:blipFill>
        <p:spPr>
          <a:xfrm>
            <a:off x="0" y="0"/>
            <a:ext cx="926383" cy="6858000"/>
          </a:xfrm>
          <a:prstGeom prst="rect">
            <a:avLst/>
          </a:prstGeom>
        </p:spPr>
      </p:pic>
    </p:spTree>
    <p:extLst>
      <p:ext uri="{BB962C8B-B14F-4D97-AF65-F5344CB8AC3E}">
        <p14:creationId xmlns:p14="http://schemas.microsoft.com/office/powerpoint/2010/main" val="269083905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solidFill>
                  <a:schemeClr val="accent3">
                    <a:lumMod val="20000"/>
                    <a:lumOff val="80000"/>
                  </a:schemeClr>
                </a:solidFill>
              </a:rPr>
              <a:t>The Perimeter Project:  2011.</a:t>
            </a:r>
            <a:endParaRPr lang="en-US" sz="3200" dirty="0">
              <a:solidFill>
                <a:schemeClr val="accent3">
                  <a:lumMod val="20000"/>
                  <a:lumOff val="8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7006644"/>
              </p:ext>
            </p:extLst>
          </p:nvPr>
        </p:nvGraphicFramePr>
        <p:xfrm>
          <a:off x="914400" y="178356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leftstrip.jpg"/>
          <p:cNvPicPr>
            <a:picLocks noChangeAspect="1"/>
          </p:cNvPicPr>
          <p:nvPr/>
        </p:nvPicPr>
        <p:blipFill>
          <a:blip r:embed="rId7" cstate="print"/>
          <a:stretch>
            <a:fillRect/>
          </a:stretch>
        </p:blipFill>
        <p:spPr>
          <a:xfrm>
            <a:off x="1" y="0"/>
            <a:ext cx="761999" cy="6858000"/>
          </a:xfrm>
          <a:prstGeom prst="rect">
            <a:avLst/>
          </a:prstGeom>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solidFill>
                  <a:schemeClr val="accent3">
                    <a:lumMod val="20000"/>
                    <a:lumOff val="80000"/>
                  </a:schemeClr>
                </a:solidFill>
              </a:rPr>
              <a:t>The Perimeter Project:  2011.</a:t>
            </a:r>
            <a:endParaRPr lang="en-US" sz="3200" dirty="0">
              <a:solidFill>
                <a:schemeClr val="accent3">
                  <a:lumMod val="20000"/>
                  <a:lumOff val="8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136429"/>
              </p:ext>
            </p:extLst>
          </p:nvPr>
        </p:nvGraphicFramePr>
        <p:xfrm>
          <a:off x="914400" y="178356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leftstrip.jpg"/>
          <p:cNvPicPr>
            <a:picLocks noChangeAspect="1"/>
          </p:cNvPicPr>
          <p:nvPr/>
        </p:nvPicPr>
        <p:blipFill>
          <a:blip r:embed="rId7" cstate="print"/>
          <a:stretch>
            <a:fillRect/>
          </a:stretch>
        </p:blipFill>
        <p:spPr>
          <a:xfrm>
            <a:off x="1" y="0"/>
            <a:ext cx="761999" cy="6858000"/>
          </a:xfrm>
          <a:prstGeom prst="rect">
            <a:avLst/>
          </a:prstGeom>
        </p:spPr>
      </p:pic>
    </p:spTree>
    <p:extLst>
      <p:ext uri="{BB962C8B-B14F-4D97-AF65-F5344CB8AC3E}">
        <p14:creationId xmlns:p14="http://schemas.microsoft.com/office/powerpoint/2010/main" val="398175482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3">
                    <a:lumMod val="20000"/>
                    <a:lumOff val="80000"/>
                  </a:schemeClr>
                </a:solidFill>
              </a:rPr>
              <a:t>Mississippi Cemeteries</a:t>
            </a:r>
            <a:endParaRPr lang="en-US" dirty="0">
              <a:solidFill>
                <a:schemeClr val="accent3">
                  <a:lumMod val="20000"/>
                  <a:lumOff val="80000"/>
                </a:schemeClr>
              </a:solidFill>
            </a:endParaRPr>
          </a:p>
        </p:txBody>
      </p:sp>
      <p:sp>
        <p:nvSpPr>
          <p:cNvPr id="3" name="Content Placeholder 2"/>
          <p:cNvSpPr>
            <a:spLocks noGrp="1"/>
          </p:cNvSpPr>
          <p:nvPr>
            <p:ph idx="1"/>
          </p:nvPr>
        </p:nvSpPr>
        <p:spPr/>
        <p:txBody>
          <a:bodyPr>
            <a:normAutofit/>
          </a:bodyPr>
          <a:lstStyle/>
          <a:p>
            <a:r>
              <a:rPr lang="en-US" dirty="0">
                <a:solidFill>
                  <a:schemeClr val="accent3">
                    <a:lumMod val="20000"/>
                    <a:lumOff val="80000"/>
                  </a:schemeClr>
                </a:solidFill>
              </a:rPr>
              <a:t>M</a:t>
            </a:r>
            <a:r>
              <a:rPr lang="en-US" dirty="0" smtClean="0">
                <a:solidFill>
                  <a:schemeClr val="accent3">
                    <a:lumMod val="20000"/>
                    <a:lumOff val="80000"/>
                  </a:schemeClr>
                </a:solidFill>
              </a:rPr>
              <a:t>eridian properties:</a:t>
            </a:r>
          </a:p>
          <a:p>
            <a:pPr lvl="1"/>
            <a:r>
              <a:rPr lang="en-US" dirty="0" smtClean="0">
                <a:solidFill>
                  <a:schemeClr val="accent3">
                    <a:lumMod val="20000"/>
                    <a:lumOff val="80000"/>
                  </a:schemeClr>
                </a:solidFill>
              </a:rPr>
              <a:t>Acquisition strategy</a:t>
            </a:r>
          </a:p>
          <a:p>
            <a:pPr lvl="1"/>
            <a:r>
              <a:rPr lang="en-US" dirty="0" smtClean="0">
                <a:solidFill>
                  <a:schemeClr val="accent3">
                    <a:lumMod val="20000"/>
                    <a:lumOff val="80000"/>
                  </a:schemeClr>
                </a:solidFill>
              </a:rPr>
              <a:t>Physical differences in maintenance in cemeteries in the Deep South.</a:t>
            </a:r>
          </a:p>
          <a:p>
            <a:pPr lvl="1"/>
            <a:r>
              <a:rPr lang="en-US" dirty="0" smtClean="0">
                <a:solidFill>
                  <a:schemeClr val="accent3">
                    <a:lumMod val="20000"/>
                    <a:lumOff val="80000"/>
                  </a:schemeClr>
                </a:solidFill>
              </a:rPr>
              <a:t>Local management issues</a:t>
            </a:r>
          </a:p>
          <a:p>
            <a:pPr lvl="1"/>
            <a:r>
              <a:rPr lang="en-US" dirty="0" smtClean="0">
                <a:solidFill>
                  <a:schemeClr val="accent3">
                    <a:lumMod val="20000"/>
                    <a:lumOff val="80000"/>
                  </a:schemeClr>
                </a:solidFill>
              </a:rPr>
              <a:t>Local political issues</a:t>
            </a:r>
          </a:p>
          <a:p>
            <a:pPr lvl="1"/>
            <a:r>
              <a:rPr lang="en-US" dirty="0" smtClean="0">
                <a:solidFill>
                  <a:schemeClr val="accent3">
                    <a:lumMod val="20000"/>
                    <a:lumOff val="80000"/>
                  </a:schemeClr>
                </a:solidFill>
              </a:rPr>
              <a:t>Local cultural issues</a:t>
            </a:r>
          </a:p>
          <a:p>
            <a:r>
              <a:rPr lang="en-US" dirty="0" smtClean="0">
                <a:solidFill>
                  <a:schemeClr val="accent3">
                    <a:lumMod val="20000"/>
                    <a:lumOff val="80000"/>
                  </a:schemeClr>
                </a:solidFill>
              </a:rPr>
              <a:t>Possible acquisition targets elsewhere.</a:t>
            </a:r>
            <a:endParaRPr lang="en-US" dirty="0">
              <a:solidFill>
                <a:schemeClr val="accent3">
                  <a:lumMod val="20000"/>
                  <a:lumOff val="80000"/>
                </a:schemeClr>
              </a:solidFill>
            </a:endParaRPr>
          </a:p>
          <a:p>
            <a:endParaRPr lang="en-US" dirty="0">
              <a:solidFill>
                <a:schemeClr val="tx2"/>
              </a:solidFill>
            </a:endParaRPr>
          </a:p>
        </p:txBody>
      </p:sp>
      <p:pic>
        <p:nvPicPr>
          <p:cNvPr id="4" name="Picture 3" descr="leftstrip.jpg"/>
          <p:cNvPicPr>
            <a:picLocks noChangeAspect="1"/>
          </p:cNvPicPr>
          <p:nvPr/>
        </p:nvPicPr>
        <p:blipFill>
          <a:blip r:embed="rId2" cstate="print"/>
          <a:stretch>
            <a:fillRect/>
          </a:stretch>
        </p:blipFill>
        <p:spPr>
          <a:xfrm>
            <a:off x="1" y="0"/>
            <a:ext cx="761999" cy="6858000"/>
          </a:xfrm>
          <a:prstGeom prst="rect">
            <a:avLst/>
          </a:prstGeom>
        </p:spPr>
      </p:pic>
    </p:spTree>
    <p:extLst>
      <p:ext uri="{BB962C8B-B14F-4D97-AF65-F5344CB8AC3E}">
        <p14:creationId xmlns:p14="http://schemas.microsoft.com/office/powerpoint/2010/main" val="265302381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3">
                    <a:lumMod val="20000"/>
                    <a:lumOff val="80000"/>
                  </a:schemeClr>
                </a:solidFill>
              </a:rPr>
              <a:t>Mississippi Cemeteries</a:t>
            </a:r>
            <a:endParaRPr lang="en-US" dirty="0">
              <a:solidFill>
                <a:schemeClr val="accent3">
                  <a:lumMod val="20000"/>
                  <a:lumOff val="80000"/>
                </a:schemeClr>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accent3">
                    <a:lumMod val="20000"/>
                    <a:lumOff val="80000"/>
                  </a:schemeClr>
                </a:solidFill>
              </a:rPr>
              <a:t>Memorial webpages physically linked to sites or grave markers using QR Codes engraved on bronze plaques (as “Memory Medallions”) are in current use.  Loved ones visit the cemetery and, with their </a:t>
            </a:r>
            <a:r>
              <a:rPr lang="en-US" dirty="0" err="1" smtClean="0">
                <a:solidFill>
                  <a:schemeClr val="accent3">
                    <a:lumMod val="20000"/>
                    <a:lumOff val="80000"/>
                  </a:schemeClr>
                </a:solidFill>
              </a:rPr>
              <a:t>SmartPhones</a:t>
            </a:r>
            <a:r>
              <a:rPr lang="en-US" dirty="0" smtClean="0">
                <a:solidFill>
                  <a:schemeClr val="accent3">
                    <a:lumMod val="20000"/>
                    <a:lumOff val="80000"/>
                  </a:schemeClr>
                </a:solidFill>
              </a:rPr>
              <a:t>, can link to obituaries while standing at the gravesite!</a:t>
            </a:r>
          </a:p>
          <a:p>
            <a:r>
              <a:rPr lang="en-US" dirty="0" smtClean="0">
                <a:solidFill>
                  <a:schemeClr val="accent3">
                    <a:lumMod val="20000"/>
                    <a:lumOff val="80000"/>
                  </a:schemeClr>
                </a:solidFill>
              </a:rPr>
              <a:t>Precedent for this practice is long-standing in Japan (where space is at a premium) and more recently in Haifa, Israel.</a:t>
            </a:r>
          </a:p>
          <a:p>
            <a:endParaRPr lang="en-US" dirty="0">
              <a:solidFill>
                <a:schemeClr val="tx2"/>
              </a:solidFill>
            </a:endParaRPr>
          </a:p>
        </p:txBody>
      </p:sp>
      <p:pic>
        <p:nvPicPr>
          <p:cNvPr id="4" name="Picture 3" descr="leftstrip.jpg"/>
          <p:cNvPicPr>
            <a:picLocks noChangeAspect="1"/>
          </p:cNvPicPr>
          <p:nvPr/>
        </p:nvPicPr>
        <p:blipFill>
          <a:blip r:embed="rId2" cstate="print"/>
          <a:stretch>
            <a:fillRect/>
          </a:stretch>
        </p:blipFill>
        <p:spPr>
          <a:xfrm>
            <a:off x="1" y="0"/>
            <a:ext cx="761999" cy="6858000"/>
          </a:xfrm>
          <a:prstGeom prst="rect">
            <a:avLst/>
          </a:prstGeom>
        </p:spPr>
      </p:pic>
    </p:spTree>
    <p:extLst>
      <p:ext uri="{BB962C8B-B14F-4D97-AF65-F5344CB8AC3E}">
        <p14:creationId xmlns:p14="http://schemas.microsoft.com/office/powerpoint/2010/main" val="134124614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3">
                    <a:lumMod val="20000"/>
                    <a:lumOff val="80000"/>
                  </a:schemeClr>
                </a:solidFill>
              </a:rPr>
              <a:t>QR Codes:  </a:t>
            </a:r>
            <a:br>
              <a:rPr lang="en-US" dirty="0" smtClean="0">
                <a:solidFill>
                  <a:schemeClr val="accent3">
                    <a:lumMod val="20000"/>
                    <a:lumOff val="80000"/>
                  </a:schemeClr>
                </a:solidFill>
              </a:rPr>
            </a:br>
            <a:r>
              <a:rPr lang="en-US" dirty="0" err="1" smtClean="0">
                <a:solidFill>
                  <a:schemeClr val="accent3">
                    <a:lumMod val="20000"/>
                    <a:lumOff val="80000"/>
                  </a:schemeClr>
                </a:solidFill>
              </a:rPr>
              <a:t>SmartPhone</a:t>
            </a:r>
            <a:r>
              <a:rPr lang="en-US" dirty="0" smtClean="0">
                <a:solidFill>
                  <a:schemeClr val="accent3">
                    <a:lumMod val="20000"/>
                    <a:lumOff val="80000"/>
                  </a:schemeClr>
                </a:solidFill>
              </a:rPr>
              <a:t> as Scanner</a:t>
            </a:r>
            <a:endParaRPr lang="en-US" dirty="0">
              <a:solidFill>
                <a:schemeClr val="accent3">
                  <a:lumMod val="20000"/>
                  <a:lumOff val="80000"/>
                </a:schemeClr>
              </a:solidFill>
            </a:endParaRPr>
          </a:p>
        </p:txBody>
      </p:sp>
      <p:sp>
        <p:nvSpPr>
          <p:cNvPr id="3" name="Text Placeholder 2"/>
          <p:cNvSpPr>
            <a:spLocks noGrp="1"/>
          </p:cNvSpPr>
          <p:nvPr>
            <p:ph type="body" idx="1"/>
          </p:nvPr>
        </p:nvSpPr>
        <p:spPr/>
        <p:txBody>
          <a:bodyPr/>
          <a:lstStyle/>
          <a:p>
            <a:r>
              <a:rPr lang="en-US" dirty="0" smtClean="0"/>
              <a:t>QR Code #1</a:t>
            </a:r>
            <a:endParaRPr lang="en-US" dirty="0"/>
          </a:p>
        </p:txBody>
      </p:sp>
      <p:sp>
        <p:nvSpPr>
          <p:cNvPr id="4" name="Text Placeholder 3"/>
          <p:cNvSpPr>
            <a:spLocks noGrp="1"/>
          </p:cNvSpPr>
          <p:nvPr>
            <p:ph type="body" sz="half" idx="3"/>
          </p:nvPr>
        </p:nvSpPr>
        <p:spPr/>
        <p:txBody>
          <a:bodyPr>
            <a:normAutofit/>
          </a:bodyPr>
          <a:lstStyle/>
          <a:p>
            <a:r>
              <a:rPr lang="en-US" dirty="0" smtClean="0"/>
              <a:t>QR Code #2</a:t>
            </a:r>
            <a:endParaRPr lang="en-US" dirty="0"/>
          </a:p>
        </p:txBody>
      </p:sp>
      <p:pic>
        <p:nvPicPr>
          <p:cNvPr id="7" name="Content Placeholder 6"/>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1267619" y="3228975"/>
            <a:ext cx="2419350" cy="2419350"/>
          </a:xfrm>
        </p:spPr>
      </p:pic>
      <p:pic>
        <p:nvPicPr>
          <p:cNvPr id="8" name="Content Placeholder 7"/>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5461000" y="3233738"/>
            <a:ext cx="2409825" cy="2409825"/>
          </a:xfrm>
        </p:spPr>
      </p:pic>
      <p:sp>
        <p:nvSpPr>
          <p:cNvPr id="9" name="TextBox 8"/>
          <p:cNvSpPr txBox="1"/>
          <p:nvPr/>
        </p:nvSpPr>
        <p:spPr>
          <a:xfrm>
            <a:off x="228600" y="6096000"/>
            <a:ext cx="8996245" cy="369332"/>
          </a:xfrm>
          <a:prstGeom prst="rect">
            <a:avLst/>
          </a:prstGeom>
          <a:noFill/>
        </p:spPr>
        <p:txBody>
          <a:bodyPr wrap="none" rtlCol="0">
            <a:spAutoFit/>
          </a:bodyPr>
          <a:lstStyle/>
          <a:p>
            <a:r>
              <a:rPr lang="en-US" b="1" dirty="0" smtClean="0">
                <a:solidFill>
                  <a:schemeClr val="accent3">
                    <a:lumMod val="20000"/>
                    <a:lumOff val="80000"/>
                  </a:schemeClr>
                </a:solidFill>
              </a:rPr>
              <a:t>Two different patterns link to the same site:  Many-One transformation (not the reverse).</a:t>
            </a:r>
            <a:endParaRPr lang="en-US" b="1" dirty="0">
              <a:solidFill>
                <a:schemeClr val="accent3">
                  <a:lumMod val="20000"/>
                  <a:lumOff val="80000"/>
                </a:schemeClr>
              </a:solidFill>
            </a:endParaRPr>
          </a:p>
        </p:txBody>
      </p:sp>
    </p:spTree>
    <p:extLst>
      <p:ext uri="{BB962C8B-B14F-4D97-AF65-F5344CB8AC3E}">
        <p14:creationId xmlns:p14="http://schemas.microsoft.com/office/powerpoint/2010/main" val="267244827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3">
                    <a:lumMod val="20000"/>
                    <a:lumOff val="80000"/>
                  </a:schemeClr>
                </a:solidFill>
              </a:rPr>
              <a:t>QR Codes:  </a:t>
            </a:r>
            <a:br>
              <a:rPr lang="en-US" dirty="0" smtClean="0">
                <a:solidFill>
                  <a:schemeClr val="accent3">
                    <a:lumMod val="20000"/>
                    <a:lumOff val="80000"/>
                  </a:schemeClr>
                </a:solidFill>
              </a:rPr>
            </a:br>
            <a:r>
              <a:rPr lang="en-US" dirty="0" smtClean="0">
                <a:solidFill>
                  <a:schemeClr val="accent3">
                    <a:lumMod val="20000"/>
                    <a:lumOff val="80000"/>
                  </a:schemeClr>
                </a:solidFill>
              </a:rPr>
              <a:t>Link to a variety of formats</a:t>
            </a:r>
            <a:endParaRPr lang="en-US" dirty="0">
              <a:solidFill>
                <a:schemeClr val="accent3">
                  <a:lumMod val="20000"/>
                  <a:lumOff val="80000"/>
                </a:schemeClr>
              </a:solidFill>
            </a:endParaRPr>
          </a:p>
        </p:txBody>
      </p:sp>
      <p:sp>
        <p:nvSpPr>
          <p:cNvPr id="3" name="Text Placeholder 2"/>
          <p:cNvSpPr>
            <a:spLocks noGrp="1"/>
          </p:cNvSpPr>
          <p:nvPr>
            <p:ph type="body" idx="1"/>
          </p:nvPr>
        </p:nvSpPr>
        <p:spPr/>
        <p:txBody>
          <a:bodyPr>
            <a:normAutofit fontScale="92500"/>
          </a:bodyPr>
          <a:lstStyle/>
          <a:p>
            <a:r>
              <a:rPr lang="en-US" dirty="0" smtClean="0"/>
              <a:t>QR Code #1:  Active webpage</a:t>
            </a:r>
            <a:endParaRPr lang="en-US" dirty="0"/>
          </a:p>
        </p:txBody>
      </p:sp>
      <p:sp>
        <p:nvSpPr>
          <p:cNvPr id="4" name="Text Placeholder 3"/>
          <p:cNvSpPr>
            <a:spLocks noGrp="1"/>
          </p:cNvSpPr>
          <p:nvPr>
            <p:ph type="body" sz="half" idx="3"/>
          </p:nvPr>
        </p:nvSpPr>
        <p:spPr/>
        <p:txBody>
          <a:bodyPr>
            <a:normAutofit fontScale="92500"/>
          </a:bodyPr>
          <a:lstStyle/>
          <a:p>
            <a:r>
              <a:rPr lang="en-US" dirty="0" smtClean="0"/>
              <a:t>QR Code #2:  Archived image</a:t>
            </a:r>
            <a:endParaRPr lang="en-US" dirty="0"/>
          </a:p>
        </p:txBody>
      </p:sp>
      <p:pic>
        <p:nvPicPr>
          <p:cNvPr id="6" name="Content Placeholder 5"/>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4760912" y="2533650"/>
            <a:ext cx="3810000" cy="3810000"/>
          </a:xfrm>
        </p:spPr>
      </p:pic>
      <p:pic>
        <p:nvPicPr>
          <p:cNvPr id="11" name="Content Placeholder 10"/>
          <p:cNvPicPr>
            <a:picLocks noGrp="1" noChangeAspect="1"/>
          </p:cNvPicPr>
          <p:nvPr>
            <p:ph sz="quarter" idx="2"/>
          </p:nvPr>
        </p:nvPicPr>
        <p:blipFill>
          <a:blip r:embed="rId3">
            <a:extLst>
              <a:ext uri="{28A0092B-C50C-407E-A947-70E740481C1C}">
                <a14:useLocalDpi xmlns:a14="http://schemas.microsoft.com/office/drawing/2010/main" val="0"/>
              </a:ext>
            </a:extLst>
          </a:blip>
          <a:stretch>
            <a:fillRect/>
          </a:stretch>
        </p:blipFill>
        <p:spPr>
          <a:xfrm>
            <a:off x="572294" y="2533650"/>
            <a:ext cx="3810000" cy="3810000"/>
          </a:xfrm>
        </p:spPr>
      </p:pic>
    </p:spTree>
    <p:extLst>
      <p:ext uri="{BB962C8B-B14F-4D97-AF65-F5344CB8AC3E}">
        <p14:creationId xmlns:p14="http://schemas.microsoft.com/office/powerpoint/2010/main" val="285149205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Custom 1">
      <a:dk1>
        <a:sysClr val="windowText" lastClr="000000"/>
      </a:dk1>
      <a:lt1>
        <a:srgbClr val="000000"/>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000000"/>
      </a:hlink>
      <a:folHlink>
        <a:srgbClr val="000000"/>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5984</TotalTime>
  <Words>1390</Words>
  <Application>Microsoft Office PowerPoint</Application>
  <PresentationFormat>On-screen Show (4:3)</PresentationFormat>
  <Paragraphs>122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Metro</vt:lpstr>
      <vt:lpstr>Connections:   Scholarly Multi-Tasking in a Mobile Virtual World, Part 3    Based on a presentation given:    October 22, 2011, 9th Annual Community Systems        Foundation conference, Ann Arbor. </vt:lpstr>
      <vt:lpstr>General Context:   Projects in overlapping categories</vt:lpstr>
      <vt:lpstr>The Perimeter Project: Spatial Edges--Overview</vt:lpstr>
      <vt:lpstr>The Perimeter Project:  2011.</vt:lpstr>
      <vt:lpstr>The Perimeter Project:  2011.</vt:lpstr>
      <vt:lpstr>Mississippi Cemeteries</vt:lpstr>
      <vt:lpstr>Mississippi Cemeteries</vt:lpstr>
      <vt:lpstr>QR Codes:   SmartPhone as Scanner</vt:lpstr>
      <vt:lpstr>QR Codes:   Link to a variety of formats</vt:lpstr>
      <vt:lpstr>QR Code on a Gravestone— look in the hatband!</vt:lpstr>
      <vt:lpstr>Close-up of QRcode</vt:lpstr>
      <vt:lpstr>PowerPoint Presentation</vt:lpstr>
      <vt:lpstr>Golf Course Genealogy Garden</vt:lpstr>
      <vt:lpstr>Golf Course Genealogy Garden</vt:lpstr>
      <vt:lpstr>Golf Course Genealogy Garden</vt:lpstr>
      <vt:lpstr>Physical Memorial and Virtual Cemetery:  Integration of two different worlds using  QR Codes.</vt:lpstr>
      <vt:lpstr>Collaboration with Existing Project— Project MyHeart/YourHeart, University of Michigan, Drs. Kim Eagle, Thomas Crawford, Timir Baman </vt:lpstr>
      <vt:lpstr>PowerPoint Presentation</vt:lpstr>
      <vt:lpstr>Pilot Project</vt:lpstr>
      <vt:lpstr>PowerPoint Presentation</vt:lpstr>
      <vt:lpstr>Cloud Computing  facilitates connections!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connections</dc:title>
  <dc:creator>HP Authorized Customer</dc:creator>
  <cp:lastModifiedBy>Sandy Arlinghaus</cp:lastModifiedBy>
  <cp:revision>221</cp:revision>
  <dcterms:created xsi:type="dcterms:W3CDTF">2010-08-30T16:30:17Z</dcterms:created>
  <dcterms:modified xsi:type="dcterms:W3CDTF">2011-12-11T10:52:58Z</dcterms:modified>
</cp:coreProperties>
</file>