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customXml/itemProps8.xml" ContentType="application/vnd.openxmlformats-officedocument.customXmlProperties+xml"/>
  <Override PartName="/ppt/slideLayouts/slideLayout10.xml" ContentType="application/vnd.openxmlformats-officedocument.presentationml.slideLayout+xml"/>
  <Override PartName="/customXml/itemProps6.xml" ContentType="application/vnd.openxmlformats-officedocument.customXmlProperties+xml"/>
  <Override PartName="/customXml/itemProps7.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9"/>
    <p:sldMasterId id="2147483684" r:id="rId10"/>
  </p:sldMasterIdLst>
  <p:sldIdLst>
    <p:sldId id="256" r:id="rId11"/>
    <p:sldId id="269" r:id="rId12"/>
    <p:sldId id="266" r:id="rId13"/>
    <p:sldId id="260" r:id="rId14"/>
    <p:sldId id="257" r:id="rId15"/>
    <p:sldId id="258" r:id="rId16"/>
    <p:sldId id="264" r:id="rId17"/>
    <p:sldId id="265" r:id="rId18"/>
    <p:sldId id="259" r:id="rId19"/>
    <p:sldId id="267" r:id="rId20"/>
    <p:sldId id="261" r:id="rId21"/>
    <p:sldId id="270" r:id="rId22"/>
    <p:sldId id="262" r:id="rId23"/>
    <p:sldId id="278" r:id="rId24"/>
    <p:sldId id="272" r:id="rId25"/>
    <p:sldId id="280" r:id="rId26"/>
    <p:sldId id="279" r:id="rId27"/>
    <p:sldId id="273" r:id="rId28"/>
    <p:sldId id="277" r:id="rId29"/>
    <p:sldId id="276" r:id="rId30"/>
    <p:sldId id="275" r:id="rId31"/>
    <p:sldId id="274" r:id="rId32"/>
    <p:sldId id="271" r:id="rId33"/>
    <p:sldId id="26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642" y="-35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2.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E8B6F72F-D23E-4D53-9F7B-5EF21FC30DCF}"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8B6F72F-D23E-4D53-9F7B-5EF21FC30DCF}"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8B6F72F-D23E-4D53-9F7B-5EF21FC30D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6F72F-D23E-4D53-9F7B-5EF21FC30DCF}" type="slidenum">
              <a:rPr lang="en-US" smtClean="0"/>
              <a:pPr/>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B6F72F-D23E-4D53-9F7B-5EF21FC30DCF}" type="slidenum">
              <a:rPr lang="en-US" smtClean="0"/>
              <a:pPr/>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66108D78-8230-4004-A662-63D48234A829}" type="datetimeFigureOut">
              <a:rPr lang="en-US" smtClean="0"/>
              <a:pPr/>
              <a:t>6/11/2015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B6F72F-D23E-4D53-9F7B-5EF21FC30DCF}" type="slidenum">
              <a:rPr lang="en-US" smtClean="0"/>
              <a:pPr/>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08D78-8230-4004-A662-63D48234A829}" type="datetimeFigureOut">
              <a:rPr lang="en-US" smtClean="0"/>
              <a:pPr/>
              <a:t>6/11/2015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B6F72F-D23E-4D53-9F7B-5EF21FC30D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6108D78-8230-4004-A662-63D48234A829}" type="datetimeFigureOut">
              <a:rPr lang="en-US" smtClean="0"/>
              <a:pPr/>
              <a:t>6/11/2015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B6F72F-D23E-4D53-9F7B-5EF21FC30DCF}" type="slidenum">
              <a:rPr lang="en-US" smtClean="0"/>
              <a:pPr/>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6108D78-8230-4004-A662-63D48234A829}" type="datetimeFigureOut">
              <a:rPr lang="en-US" smtClean="0"/>
              <a:pPr/>
              <a:t>6/11/2015</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8B6F72F-D23E-4D53-9F7B-5EF21FC30D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108D78-8230-4004-A662-63D48234A829}" type="datetimeFigureOut">
              <a:rPr lang="en-US" smtClean="0"/>
              <a:pPr/>
              <a:t>6/11/2015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B6F72F-D23E-4D53-9F7B-5EF21FC30D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enverro.maps.arcgis.com/home/webscene/viewer.html?webscene=97b1db122e80403e8bbca8e561b1eed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enverro.maps.arcgis.com/home/webscene/viewer.html?webscene=97b1db122e80403e8bbca8e561b1eed8" TargetMode="External"/><Relationship Id="rId2" Type="http://schemas.openxmlformats.org/officeDocument/2006/relationships/hyperlink" Target="http://blogs.esri.com/esri/gisedcom/2011/06/03/analyzing-the-mean-center-of-population-movement-for-individual-states-1900-to-2010/"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M._C._Escher" TargetMode="External"/><Relationship Id="rId7" Type="http://schemas.openxmlformats.org/officeDocument/2006/relationships/hyperlink" Target="http://en.wikipedia.org/wiki/Category_theory" TargetMode="External"/><Relationship Id="rId2" Type="http://schemas.openxmlformats.org/officeDocument/2006/relationships/hyperlink" Target="http://www.mylovedone.com/image/solstice/win13/Klein4.html" TargetMode="External"/><Relationship Id="rId1" Type="http://schemas.openxmlformats.org/officeDocument/2006/relationships/slideLayout" Target="../slideLayouts/slideLayout13.xml"/><Relationship Id="rId6" Type="http://schemas.openxmlformats.org/officeDocument/2006/relationships/hyperlink" Target="http://en.wikipedia.org/wiki/Tessellation" TargetMode="External"/><Relationship Id="rId5" Type="http://schemas.openxmlformats.org/officeDocument/2006/relationships/hyperlink" Target="http://en.wikipedia.org/wiki/Symmetry_in_quantum_mechanics" TargetMode="External"/><Relationship Id="rId4" Type="http://schemas.openxmlformats.org/officeDocument/2006/relationships/hyperlink" Target="http://en.wikipedia.org/wiki/Euclidean_gro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3200400"/>
            <a:ext cx="5120640" cy="1581150"/>
          </a:xfrm>
        </p:spPr>
        <p:txBody>
          <a:bodyPr>
            <a:noAutofit/>
          </a:bodyPr>
          <a:lstStyle/>
          <a:p>
            <a:r>
              <a:rPr lang="en-US" sz="1800" dirty="0" smtClean="0"/>
              <a:t>Sandra L. Arlinghaus </a:t>
            </a:r>
          </a:p>
          <a:p>
            <a:r>
              <a:rPr lang="en-US" sz="1800" dirty="0" smtClean="0"/>
              <a:t>University of Michigan    </a:t>
            </a:r>
          </a:p>
          <a:p>
            <a:r>
              <a:rPr lang="en-US" sz="1800" dirty="0" smtClean="0"/>
              <a:t>sarhaus @ umich.edu</a:t>
            </a:r>
          </a:p>
          <a:p>
            <a:endParaRPr lang="en-US" sz="1800" dirty="0" smtClean="0"/>
          </a:p>
          <a:p>
            <a:r>
              <a:rPr lang="en-US" sz="1800" dirty="0" smtClean="0"/>
              <a:t>Joseph Kerski </a:t>
            </a:r>
          </a:p>
          <a:p>
            <a:r>
              <a:rPr lang="en-US" sz="1800" dirty="0" smtClean="0"/>
              <a:t>Esri </a:t>
            </a:r>
          </a:p>
          <a:p>
            <a:r>
              <a:rPr lang="en-US" sz="1800" dirty="0" smtClean="0"/>
              <a:t>jkerski @ esri.com </a:t>
            </a:r>
            <a:endParaRPr lang="en-US" sz="1800" dirty="0"/>
          </a:p>
        </p:txBody>
      </p:sp>
      <p:sp>
        <p:nvSpPr>
          <p:cNvPr id="2" name="Title 1"/>
          <p:cNvSpPr>
            <a:spLocks noGrp="1"/>
          </p:cNvSpPr>
          <p:nvPr>
            <p:ph type="title"/>
          </p:nvPr>
        </p:nvSpPr>
        <p:spPr>
          <a:xfrm>
            <a:off x="1219200" y="990600"/>
            <a:ext cx="7772400" cy="1470025"/>
          </a:xfrm>
        </p:spPr>
        <p:txBody>
          <a:bodyPr/>
          <a:lstStyle/>
          <a:p>
            <a:pPr algn="r"/>
            <a:r>
              <a:rPr lang="en-US" dirty="0" smtClean="0"/>
              <a:t>Spatial Mathematics:  </a:t>
            </a:r>
            <a:br>
              <a:rPr lang="en-US" dirty="0" smtClean="0"/>
            </a:br>
            <a:r>
              <a:rPr lang="en-US" dirty="0" smtClean="0"/>
              <a:t>Selected Examples</a:t>
            </a:r>
            <a:endParaRPr lang="en-US" dirty="0"/>
          </a:p>
        </p:txBody>
      </p:sp>
    </p:spTree>
    <p:extLst>
      <p:ext uri="{BB962C8B-B14F-4D97-AF65-F5344CB8AC3E}">
        <p14:creationId xmlns:p14="http://schemas.microsoft.com/office/powerpoint/2010/main" xmlns="" val="202258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Tiling of 3D Models</a:t>
            </a:r>
            <a:endParaRPr lang="en-US" dirty="0"/>
          </a:p>
        </p:txBody>
      </p:sp>
      <p:sp>
        <p:nvSpPr>
          <p:cNvPr id="3" name="Content Placeholder 2"/>
          <p:cNvSpPr>
            <a:spLocks noGrp="1"/>
          </p:cNvSpPr>
          <p:nvPr>
            <p:ph sz="quarter" idx="13"/>
          </p:nvPr>
        </p:nvSpPr>
        <p:spPr/>
        <p:txBody>
          <a:bodyPr/>
          <a:lstStyle/>
          <a:p>
            <a:r>
              <a:rPr lang="en-US" dirty="0" smtClean="0"/>
              <a:t>Wallpapers of various kinds are used on the surfaces of 3D models.  In knowing how to make pattern mesh, it is useful to know the universe of discourse in which one might choose patterns.</a:t>
            </a:r>
          </a:p>
          <a:p>
            <a:r>
              <a:rPr lang="en-US" dirty="0" smtClean="0"/>
              <a:t>Group theory has many applications in tiling.</a:t>
            </a:r>
          </a:p>
          <a:p>
            <a:r>
              <a:rPr lang="en-US" dirty="0" smtClean="0"/>
              <a:t>Here is a tiling of a 3D model using the tile generated on previous slides.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3505200"/>
            <a:ext cx="4157161" cy="3200399"/>
          </a:xfrm>
          <a:prstGeom prst="rect">
            <a:avLst/>
          </a:prstGeom>
        </p:spPr>
      </p:pic>
    </p:spTree>
    <p:extLst>
      <p:ext uri="{BB962C8B-B14F-4D97-AF65-F5344CB8AC3E}">
        <p14:creationId xmlns:p14="http://schemas.microsoft.com/office/powerpoint/2010/main" xmlns="" val="395966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Structure Proves All Possible Patterns Have Been Generated</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Patterns can be generated associated with the four Klein-type tiles.  Because the group structure can be verified, we know when we have them all.  The group is a closed system.  The four tiles presented above offer a complete, closed systems of tiles.</a:t>
            </a:r>
          </a:p>
          <a:p>
            <a:r>
              <a:rPr lang="en-US" dirty="0"/>
              <a:t>Thus, because the group structure is verified, there are no other patterns of the sort </a:t>
            </a:r>
            <a:r>
              <a:rPr lang="en-US" dirty="0" smtClean="0"/>
              <a:t>above (other than scale changes and such), </a:t>
            </a:r>
            <a:r>
              <a:rPr lang="en-US" dirty="0"/>
              <a:t>based on a non-square rectangle, that can be used to generate </a:t>
            </a:r>
            <a:r>
              <a:rPr lang="en-US" dirty="0" smtClean="0"/>
              <a:t>a tiling of the plane.</a:t>
            </a:r>
          </a:p>
          <a:p>
            <a:r>
              <a:rPr lang="en-US" dirty="0" smtClean="0"/>
              <a:t>This ‘proof’ was used in creating a virtual wall for a cemetery inside the Cadillac Assembly Plant in Hamtramck, Michigan;  </a:t>
            </a:r>
            <a:r>
              <a:rPr lang="en-US" dirty="0" err="1" smtClean="0"/>
              <a:t>Chene</a:t>
            </a:r>
            <a:r>
              <a:rPr lang="en-US" dirty="0" smtClean="0"/>
              <a:t> Street History Project.</a:t>
            </a:r>
          </a:p>
          <a:p>
            <a:r>
              <a:rPr lang="en-US" dirty="0" smtClean="0"/>
              <a:t>References are supplied to a few of the many references that deal with tilings and group theory.</a:t>
            </a:r>
            <a:r>
              <a:rPr lang="en-US" dirty="0"/>
              <a:t/>
            </a:r>
            <a:br>
              <a:rPr lang="en-US" dirty="0"/>
            </a:br>
            <a:endParaRPr lang="en-US" dirty="0"/>
          </a:p>
          <a:p>
            <a:endParaRPr lang="en-US" dirty="0"/>
          </a:p>
        </p:txBody>
      </p:sp>
    </p:spTree>
    <p:extLst>
      <p:ext uri="{BB962C8B-B14F-4D97-AF65-F5344CB8AC3E}">
        <p14:creationId xmlns:p14="http://schemas.microsoft.com/office/powerpoint/2010/main" xmlns="" val="2166449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Group…</a:t>
            </a:r>
            <a:endParaRPr lang="en-US" dirty="0"/>
          </a:p>
        </p:txBody>
      </p:sp>
      <p:sp>
        <p:nvSpPr>
          <p:cNvPr id="3" name="Content Placeholder 2"/>
          <p:cNvSpPr>
            <a:spLocks noGrp="1"/>
          </p:cNvSpPr>
          <p:nvPr>
            <p:ph sz="quarter" idx="13"/>
          </p:nvPr>
        </p:nvSpPr>
        <p:spPr/>
        <p:txBody>
          <a:bodyPr/>
          <a:lstStyle/>
          <a:p>
            <a:r>
              <a:rPr lang="en-US" dirty="0" smtClean="0"/>
              <a:t>Category Theory offers a deep abstract structure designed to organize mathematical systems far more complex than the simple characterization afforded above.</a:t>
            </a:r>
          </a:p>
          <a:p>
            <a:r>
              <a:rPr lang="en-US" dirty="0" smtClean="0"/>
              <a:t>The goal there is to create categories of objects and arrows that capture universal elements of a system so that one might look for common elements in seemingly disparate systems or so that one might discover new theorems about complex systems.</a:t>
            </a:r>
          </a:p>
          <a:p>
            <a:r>
              <a:rPr lang="en-US" dirty="0" smtClean="0"/>
              <a:t>Research is underway to capture a GIS as a mathematical category to facilitate moving from one GIS to another as a way to ease users  into mastering new software versions.</a:t>
            </a:r>
            <a:endParaRPr lang="en-US" dirty="0"/>
          </a:p>
        </p:txBody>
      </p:sp>
    </p:spTree>
    <p:extLst>
      <p:ext uri="{BB962C8B-B14F-4D97-AF65-F5344CB8AC3E}">
        <p14:creationId xmlns:p14="http://schemas.microsoft.com/office/powerpoint/2010/main" xmlns="" val="4241377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sz="quarter" idx="13"/>
          </p:nvPr>
        </p:nvSpPr>
        <p:spPr/>
        <p:txBody>
          <a:bodyPr/>
          <a:lstStyle/>
          <a:p>
            <a:r>
              <a:rPr lang="en-US" dirty="0" smtClean="0"/>
              <a:t>Group theory showed us that we had all possible patterns of a certain style; invoking the theoretical non-spatial structure gave insight not otherwise available into spatial pattern.  That is, it might have looked ‘obvious’ that all possible patterns were there from a spatial approach, but there was no proof.  Combining the spatial and non-spatial, converted both to a spatial approach and created a synergy larger than the sum of the two individual components.</a:t>
            </a:r>
          </a:p>
          <a:p>
            <a:r>
              <a:rPr lang="en-US" dirty="0" smtClean="0"/>
              <a:t>Challenge</a:t>
            </a:r>
            <a:r>
              <a:rPr lang="en-US" dirty="0" smtClean="0"/>
              <a:t>:  think </a:t>
            </a:r>
            <a:r>
              <a:rPr lang="en-US" dirty="0"/>
              <a:t>about what </a:t>
            </a:r>
            <a:r>
              <a:rPr lang="en-US" dirty="0" smtClean="0"/>
              <a:t>you know </a:t>
            </a:r>
            <a:r>
              <a:rPr lang="en-US" dirty="0"/>
              <a:t>(mathematically)  that appears </a:t>
            </a:r>
            <a:r>
              <a:rPr lang="en-US" dirty="0" smtClean="0"/>
              <a:t>non-spatial.  Then, </a:t>
            </a:r>
            <a:r>
              <a:rPr lang="en-US" dirty="0"/>
              <a:t>look for the spatial components in creative ways</a:t>
            </a:r>
            <a:r>
              <a:rPr lang="en-US" dirty="0" smtClean="0"/>
              <a:t>...at the frontiers of creation.  </a:t>
            </a:r>
          </a:p>
          <a:p>
            <a:r>
              <a:rPr lang="en-US" dirty="0"/>
              <a:t>N</a:t>
            </a:r>
            <a:r>
              <a:rPr lang="en-US" dirty="0" smtClean="0"/>
              <a:t>ow </a:t>
            </a:r>
            <a:r>
              <a:rPr lang="en-US" dirty="0"/>
              <a:t>my colleague and </a:t>
            </a:r>
            <a:r>
              <a:rPr lang="en-US" dirty="0" smtClean="0"/>
              <a:t>co-author, </a:t>
            </a:r>
            <a:r>
              <a:rPr lang="en-US" dirty="0"/>
              <a:t>Joseph </a:t>
            </a:r>
            <a:r>
              <a:rPr lang="en-US" dirty="0" smtClean="0"/>
              <a:t>Kerski, </a:t>
            </a:r>
            <a:r>
              <a:rPr lang="en-US" dirty="0"/>
              <a:t>will show you how he combines the mathematical approaches he knows about with elements of spatial thinking</a:t>
            </a:r>
            <a:r>
              <a:rPr lang="en-US" dirty="0" smtClean="0"/>
              <a:t>.</a:t>
            </a:r>
          </a:p>
          <a:p>
            <a:endParaRPr lang="en-US" dirty="0"/>
          </a:p>
        </p:txBody>
      </p:sp>
    </p:spTree>
    <p:extLst>
      <p:ext uri="{BB962C8B-B14F-4D97-AF65-F5344CB8AC3E}">
        <p14:creationId xmlns:p14="http://schemas.microsoft.com/office/powerpoint/2010/main" xmlns="" val="799647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Spatial Mathematics?</a:t>
            </a:r>
            <a:endParaRPr lang="en-US" dirty="0"/>
          </a:p>
        </p:txBody>
      </p:sp>
      <p:sp>
        <p:nvSpPr>
          <p:cNvPr id="3" name="Content Placeholder 2"/>
          <p:cNvSpPr>
            <a:spLocks noGrp="1"/>
          </p:cNvSpPr>
          <p:nvPr>
            <p:ph sz="quarter" idx="13"/>
          </p:nvPr>
        </p:nvSpPr>
        <p:spPr>
          <a:xfrm>
            <a:off x="381000" y="1371347"/>
            <a:ext cx="8305800" cy="2667253"/>
          </a:xfrm>
        </p:spPr>
        <p:txBody>
          <a:bodyPr>
            <a:noAutofit/>
          </a:bodyPr>
          <a:lstStyle/>
          <a:p>
            <a:r>
              <a:rPr lang="en-US" sz="2400" dirty="0" smtClean="0"/>
              <a:t>Spatial mathematics draws on the theoretical underpinnings of mathematics and geography.  Spatial mathematics draws on geometry, topology, graph theory, modern algebra, trigonometry, symbolic logic, set theory, and others.</a:t>
            </a:r>
          </a:p>
          <a:p>
            <a:r>
              <a:rPr lang="en-US" sz="2400" dirty="0" smtClean="0"/>
              <a:t>As maps become increasingly common media for communication, it is more important than ever to understand the mathematics behind them.</a:t>
            </a:r>
          </a:p>
          <a:p>
            <a:r>
              <a:rPr lang="en-US" sz="2400" dirty="0" smtClean="0"/>
              <a:t>Mathematics influences the choices and decisions we make.</a:t>
            </a:r>
          </a:p>
          <a:p>
            <a:r>
              <a:rPr lang="en-US" sz="2400" dirty="0" smtClean="0"/>
              <a:t>GIS provides an excellent way to teach mathematical concepts and skills:  Patterns, relationships, functions, 2D and 3D properties, statistics, probability, change, models, measurements, connections, communications, and more.</a:t>
            </a:r>
          </a:p>
        </p:txBody>
      </p:sp>
    </p:spTree>
    <p:extLst>
      <p:ext uri="{BB962C8B-B14F-4D97-AF65-F5344CB8AC3E}">
        <p14:creationId xmlns:p14="http://schemas.microsoft.com/office/powerpoint/2010/main" xmlns="" val="3537807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Poles of Inaccessibility</a:t>
            </a:r>
            <a:endParaRPr lang="en-US" dirty="0"/>
          </a:p>
        </p:txBody>
      </p:sp>
      <p:sp>
        <p:nvSpPr>
          <p:cNvPr id="3" name="Content Placeholder 2"/>
          <p:cNvSpPr>
            <a:spLocks noGrp="1"/>
          </p:cNvSpPr>
          <p:nvPr>
            <p:ph sz="quarter" idx="13"/>
          </p:nvPr>
        </p:nvSpPr>
        <p:spPr>
          <a:xfrm>
            <a:off x="381000" y="1371347"/>
            <a:ext cx="8305800" cy="2667253"/>
          </a:xfrm>
        </p:spPr>
        <p:txBody>
          <a:bodyPr>
            <a:normAutofit fontScale="62500" lnSpcReduction="20000"/>
          </a:bodyPr>
          <a:lstStyle/>
          <a:p>
            <a:r>
              <a:rPr lang="en-US" sz="4000" dirty="0"/>
              <a:t>A pole of inaccessibility is the place most challenging to reach owing to its distance from locations that could provide access.  On land, it is often referred to as the most distant point from a coastline, and in the ocean, the most distant point from any land. </a:t>
            </a:r>
          </a:p>
          <a:p>
            <a:endParaRPr lang="en-US" dirty="0" smtClean="0"/>
          </a:p>
          <a:p>
            <a:r>
              <a:rPr lang="en-US" sz="3000" b="1" dirty="0" smtClean="0">
                <a:solidFill>
                  <a:srgbClr val="C00000"/>
                </a:solidFill>
              </a:rPr>
              <a:t>Using 3D scenes in </a:t>
            </a:r>
          </a:p>
          <a:p>
            <a:pPr marL="0" indent="0">
              <a:buNone/>
            </a:pPr>
            <a:r>
              <a:rPr lang="en-US" sz="3000" b="1" dirty="0" smtClean="0">
                <a:solidFill>
                  <a:srgbClr val="C00000"/>
                </a:solidFill>
              </a:rPr>
              <a:t>  ArcGIS Online </a:t>
            </a:r>
            <a:r>
              <a:rPr lang="en-US" sz="3000" b="1" dirty="0" smtClean="0">
                <a:solidFill>
                  <a:srgbClr val="C00000"/>
                </a:solidFill>
                <a:hlinkClick r:id="rId2"/>
              </a:rPr>
              <a:t>ArcGIS Online</a:t>
            </a:r>
            <a:endParaRPr lang="en-US" sz="3000" b="1" dirty="0">
              <a:solidFill>
                <a:srgbClr val="C00000"/>
              </a:solidFill>
            </a:endParaRPr>
          </a:p>
        </p:txBody>
      </p:sp>
      <p:pic>
        <p:nvPicPr>
          <p:cNvPr id="2050" name="Picture 2" descr="Poles of Inaccessibility 3D Sce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6837" y="3048000"/>
            <a:ext cx="4317563" cy="3538088"/>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20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Poles of Inaccessibility</a:t>
            </a:r>
            <a:endParaRPr lang="en-US" dirty="0"/>
          </a:p>
        </p:txBody>
      </p:sp>
      <p:sp>
        <p:nvSpPr>
          <p:cNvPr id="3" name="Content Placeholder 2"/>
          <p:cNvSpPr>
            <a:spLocks noGrp="1"/>
          </p:cNvSpPr>
          <p:nvPr>
            <p:ph sz="quarter" idx="13"/>
          </p:nvPr>
        </p:nvSpPr>
        <p:spPr>
          <a:xfrm>
            <a:off x="381000" y="1371347"/>
            <a:ext cx="8305800" cy="2667253"/>
          </a:xfrm>
        </p:spPr>
        <p:txBody>
          <a:bodyPr>
            <a:noAutofit/>
          </a:bodyPr>
          <a:lstStyle/>
          <a:p>
            <a:r>
              <a:rPr lang="en-US" sz="2400" dirty="0"/>
              <a:t>The three closest shorelines from </a:t>
            </a:r>
            <a:r>
              <a:rPr lang="en-US" sz="2400" dirty="0" smtClean="0"/>
              <a:t>the North American pole </a:t>
            </a:r>
            <a:r>
              <a:rPr lang="en-US" sz="2400" dirty="0"/>
              <a:t>of inaccessibility are at Port Nelson on Hudson Bay in Manitoba, Canada; Everett, Washington, on the Pacific Ocean; and the shoreline of the Gulf of Mexico between Galveston and Port Arthur, Texas.  </a:t>
            </a:r>
            <a:r>
              <a:rPr lang="en-US" sz="2400" dirty="0" smtClean="0"/>
              <a:t>The distance </a:t>
            </a:r>
            <a:r>
              <a:rPr lang="en-US" sz="2400" dirty="0"/>
              <a:t>from the pole of inaccessibility of North America </a:t>
            </a:r>
            <a:r>
              <a:rPr lang="en-US" sz="2400" dirty="0" smtClean="0"/>
              <a:t>is approximately </a:t>
            </a:r>
            <a:r>
              <a:rPr lang="en-US" sz="2400" dirty="0"/>
              <a:t>1,030 miles (1,657.6 km) to any of </a:t>
            </a:r>
            <a:r>
              <a:rPr lang="en-US" sz="2400" dirty="0" smtClean="0"/>
              <a:t>these </a:t>
            </a:r>
            <a:r>
              <a:rPr lang="en-US" sz="2400" dirty="0"/>
              <a:t>three locations. The error </a:t>
            </a:r>
            <a:r>
              <a:rPr lang="en-US" sz="2400" dirty="0" smtClean="0"/>
              <a:t>of </a:t>
            </a:r>
            <a:r>
              <a:rPr lang="en-US" sz="2400" dirty="0"/>
              <a:t>uncertainty is estimated to be around 9 miles (14.5 km) due to ambiguity of coastline definitions and mouths  of rivers.  </a:t>
            </a:r>
            <a:endParaRPr lang="en-US" sz="2400" dirty="0" smtClean="0"/>
          </a:p>
          <a:p>
            <a:r>
              <a:rPr lang="en-US" sz="2400" dirty="0" smtClean="0"/>
              <a:t>This </a:t>
            </a:r>
            <a:r>
              <a:rPr lang="en-US" sz="2400" dirty="0"/>
              <a:t>“uncertainty” makes </a:t>
            </a:r>
            <a:r>
              <a:rPr lang="en-US" sz="2400" dirty="0" smtClean="0"/>
              <a:t>for </a:t>
            </a:r>
            <a:r>
              <a:rPr lang="en-US" sz="2400" dirty="0"/>
              <a:t>teachable </a:t>
            </a:r>
            <a:r>
              <a:rPr lang="en-US" sz="2400" dirty="0" smtClean="0"/>
              <a:t>connections about </a:t>
            </a:r>
            <a:r>
              <a:rPr lang="en-US" sz="2400" dirty="0"/>
              <a:t>map </a:t>
            </a:r>
            <a:r>
              <a:rPr lang="en-US" sz="2400" dirty="0" smtClean="0"/>
              <a:t>scale, data quality, map projections, and more.</a:t>
            </a:r>
            <a:endParaRPr lang="en-US" sz="2800" b="1" dirty="0">
              <a:solidFill>
                <a:srgbClr val="C00000"/>
              </a:solidFill>
            </a:endParaRPr>
          </a:p>
        </p:txBody>
      </p:sp>
    </p:spTree>
    <p:extLst>
      <p:ext uri="{BB962C8B-B14F-4D97-AF65-F5344CB8AC3E}">
        <p14:creationId xmlns:p14="http://schemas.microsoft.com/office/powerpoint/2010/main" xmlns="" val="183388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Poles of Inaccessibility</a:t>
            </a:r>
            <a:endParaRPr lang="en-US" dirty="0"/>
          </a:p>
        </p:txBody>
      </p:sp>
      <p:pic>
        <p:nvPicPr>
          <p:cNvPr id="4" name="Content Placeholder 3"/>
          <p:cNvPicPr>
            <a:picLocks noGrp="1" noChangeAspect="1"/>
          </p:cNvPicPr>
          <p:nvPr>
            <p:ph sz="quarter" idx="13"/>
          </p:nvPr>
        </p:nvPicPr>
        <p:blipFill>
          <a:blip r:embed="rId2" cstate="print"/>
          <a:stretch>
            <a:fillRect/>
          </a:stretch>
        </p:blipFill>
        <p:spPr>
          <a:xfrm>
            <a:off x="516194" y="1524000"/>
            <a:ext cx="8111611" cy="4571999"/>
          </a:xfrm>
          <a:prstGeom prst="rect">
            <a:avLst/>
          </a:prstGeom>
        </p:spPr>
      </p:pic>
      <p:grpSp>
        <p:nvGrpSpPr>
          <p:cNvPr id="14" name="Group 13"/>
          <p:cNvGrpSpPr/>
          <p:nvPr/>
        </p:nvGrpSpPr>
        <p:grpSpPr>
          <a:xfrm>
            <a:off x="2209800" y="2133600"/>
            <a:ext cx="2658979" cy="3848099"/>
            <a:chOff x="2209800" y="2247900"/>
            <a:chExt cx="2658979" cy="3848099"/>
          </a:xfrm>
        </p:grpSpPr>
        <p:cxnSp>
          <p:nvCxnSpPr>
            <p:cNvPr id="6" name="Straight Arrow Connector 5"/>
            <p:cNvCxnSpPr/>
            <p:nvPr/>
          </p:nvCxnSpPr>
          <p:spPr>
            <a:xfrm>
              <a:off x="4030579" y="4000499"/>
              <a:ext cx="838200" cy="20955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209800" y="2895600"/>
              <a:ext cx="1820780" cy="11049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30579" y="2247900"/>
              <a:ext cx="838200" cy="175259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3865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Centers of Population</a:t>
            </a:r>
            <a:endParaRPr lang="en-US" dirty="0"/>
          </a:p>
        </p:txBody>
      </p:sp>
      <p:sp>
        <p:nvSpPr>
          <p:cNvPr id="3" name="Content Placeholder 2"/>
          <p:cNvSpPr>
            <a:spLocks noGrp="1"/>
          </p:cNvSpPr>
          <p:nvPr>
            <p:ph sz="quarter" idx="13"/>
          </p:nvPr>
        </p:nvSpPr>
        <p:spPr>
          <a:xfrm>
            <a:off x="276225" y="1371347"/>
            <a:ext cx="8591549" cy="2667253"/>
          </a:xfrm>
        </p:spPr>
        <p:txBody>
          <a:bodyPr>
            <a:noAutofit/>
          </a:bodyPr>
          <a:lstStyle/>
          <a:p>
            <a:r>
              <a:rPr lang="en-US" dirty="0" smtClean="0"/>
              <a:t>Analyzing the mean center of population by state, 1900-2010.</a:t>
            </a:r>
          </a:p>
          <a:p>
            <a:r>
              <a:rPr lang="en-US" b="1" dirty="0" smtClean="0"/>
              <a:t>Objectives</a:t>
            </a:r>
            <a:r>
              <a:rPr lang="en-US" dirty="0" smtClean="0"/>
              <a:t>:  </a:t>
            </a:r>
          </a:p>
          <a:p>
            <a:r>
              <a:rPr lang="en-US" dirty="0" smtClean="0"/>
              <a:t>1</a:t>
            </a:r>
            <a:r>
              <a:rPr lang="en-US" dirty="0"/>
              <a:t>) Understand the definition of and application of mean center and weighted mean center; </a:t>
            </a:r>
            <a:endParaRPr lang="en-US" dirty="0" smtClean="0"/>
          </a:p>
          <a:p>
            <a:r>
              <a:rPr lang="en-US" dirty="0" smtClean="0"/>
              <a:t>2</a:t>
            </a:r>
            <a:r>
              <a:rPr lang="en-US" dirty="0"/>
              <a:t>) Understand the definition and use of a population weighted mean center in a GIS environment; </a:t>
            </a:r>
            <a:endParaRPr lang="en-US" dirty="0" smtClean="0"/>
          </a:p>
          <a:p>
            <a:r>
              <a:rPr lang="en-US" dirty="0" smtClean="0"/>
              <a:t>3</a:t>
            </a:r>
            <a:r>
              <a:rPr lang="en-US" dirty="0"/>
              <a:t>) Learn how to calculate mean population centers for the USA and for individual states using GIS tools; </a:t>
            </a:r>
            <a:endParaRPr lang="en-US" dirty="0" smtClean="0"/>
          </a:p>
          <a:p>
            <a:r>
              <a:rPr lang="en-US" dirty="0" smtClean="0"/>
              <a:t>4</a:t>
            </a:r>
            <a:r>
              <a:rPr lang="en-US" dirty="0"/>
              <a:t>) Understand the magnitude and direction of movement and key reasons why the US population center moved from 1790 to 2010; </a:t>
            </a:r>
            <a:endParaRPr lang="en-US" dirty="0" smtClean="0"/>
          </a:p>
          <a:p>
            <a:r>
              <a:rPr lang="en-US" dirty="0" smtClean="0"/>
              <a:t>5</a:t>
            </a:r>
            <a:r>
              <a:rPr lang="en-US" dirty="0"/>
              <a:t>) Analyze how and key reasons why population centers for individual states moved from 1900 to 2010. </a:t>
            </a:r>
            <a:endParaRPr lang="en-US" dirty="0" smtClean="0"/>
          </a:p>
          <a:p>
            <a:endParaRPr lang="en-US" sz="1400" dirty="0"/>
          </a:p>
        </p:txBody>
      </p:sp>
    </p:spTree>
    <p:extLst>
      <p:ext uri="{BB962C8B-B14F-4D97-AF65-F5344CB8AC3E}">
        <p14:creationId xmlns:p14="http://schemas.microsoft.com/office/powerpoint/2010/main" xmlns="" val="3425659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91550" cy="1066801"/>
          </a:xfrm>
        </p:spPr>
        <p:txBody>
          <a:bodyPr>
            <a:normAutofit fontScale="90000"/>
          </a:bodyPr>
          <a:lstStyle/>
          <a:p>
            <a:r>
              <a:rPr lang="en-US" dirty="0" smtClean="0"/>
              <a:t>Analyzing Centers of Population</a:t>
            </a:r>
            <a:br>
              <a:rPr lang="en-US" dirty="0" smtClean="0"/>
            </a:br>
            <a:r>
              <a:rPr lang="en-US" sz="2700" dirty="0"/>
              <a:t>The mean center is the average x and y coordinate of all of the features in a study area.</a:t>
            </a:r>
          </a:p>
        </p:txBody>
      </p:sp>
      <p:pic>
        <p:nvPicPr>
          <p:cNvPr id="4" name="Picture 5"/>
          <p:cNvPicPr>
            <a:picLocks noGrp="1" noChangeAspect="1" noChangeArrowheads="1"/>
          </p:cNvPicPr>
          <p:nvPr>
            <p:ph sz="quarter" idx="13"/>
          </p:nvPr>
        </p:nvPicPr>
        <p:blipFill>
          <a:blip r:embed="rId2" cstate="print"/>
          <a:srcRect l="26460" t="12783" r="18248" b="11725"/>
          <a:stretch>
            <a:fillRect/>
          </a:stretch>
        </p:blipFill>
        <p:spPr bwMode="auto">
          <a:xfrm>
            <a:off x="1752600" y="1828800"/>
            <a:ext cx="5753469" cy="4737611"/>
          </a:xfrm>
          <a:prstGeom prst="rect">
            <a:avLst/>
          </a:prstGeom>
          <a:noFill/>
          <a:ln w="38100" cap="flat" cmpd="sng">
            <a:noFill/>
            <a:prstDash val="solid"/>
            <a:miter lim="800000"/>
            <a:headEnd/>
            <a:tailEnd/>
          </a:ln>
          <a:effectLst>
            <a:innerShdw blurRad="63500" dist="50800" dir="2700000">
              <a:prstClr val="black">
                <a:alpha val="50000"/>
              </a:prstClr>
            </a:innerShdw>
          </a:effectLst>
        </p:spPr>
      </p:pic>
    </p:spTree>
    <p:extLst>
      <p:ext uri="{BB962C8B-B14F-4D97-AF65-F5344CB8AC3E}">
        <p14:creationId xmlns:p14="http://schemas.microsoft.com/office/powerpoint/2010/main" xmlns="" val="156778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a:t>
            </a:r>
            <a:endParaRPr lang="en-US" dirty="0"/>
          </a:p>
        </p:txBody>
      </p:sp>
      <p:sp>
        <p:nvSpPr>
          <p:cNvPr id="3" name="Content Placeholder 2"/>
          <p:cNvSpPr>
            <a:spLocks noGrp="1"/>
          </p:cNvSpPr>
          <p:nvPr>
            <p:ph sz="quarter" idx="13"/>
          </p:nvPr>
        </p:nvSpPr>
        <p:spPr/>
        <p:txBody>
          <a:bodyPr/>
          <a:lstStyle/>
          <a:p>
            <a:r>
              <a:rPr lang="en-US" dirty="0" smtClean="0"/>
              <a:t>In making 3D models or flat maps, one may wish to tile regions with pattern to create one visual impression or another.</a:t>
            </a:r>
          </a:p>
          <a:p>
            <a:r>
              <a:rPr lang="en-US" dirty="0" smtClean="0"/>
              <a:t>The way that the tiles meet, at the tile boundaries, can create jarring or pleasing effects.</a:t>
            </a:r>
          </a:p>
          <a:p>
            <a:r>
              <a:rPr lang="en-US" dirty="0" smtClean="0"/>
              <a:t>For example, consider the following simple rectangular tile; when two tiles are placed next to each other, as directly below, the pattern does not mesh.  Look </a:t>
            </a:r>
            <a:r>
              <a:rPr lang="en-US" dirty="0" smtClean="0"/>
              <a:t>around…look at the wallpaper…?</a:t>
            </a:r>
            <a:endParaRPr lang="en-US" dirty="0" smtClean="0"/>
          </a:p>
          <a:p>
            <a:endParaRPr lang="en-US" dirty="0" smtClean="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4191000"/>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197927"/>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9641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normAutofit/>
          </a:bodyPr>
          <a:lstStyle/>
          <a:p>
            <a:r>
              <a:rPr lang="en-US" dirty="0"/>
              <a:t>Analyzing Centers of Population</a:t>
            </a:r>
          </a:p>
        </p:txBody>
      </p:sp>
      <p:sp>
        <p:nvSpPr>
          <p:cNvPr id="3" name="Content Placeholder 2"/>
          <p:cNvSpPr>
            <a:spLocks noGrp="1"/>
          </p:cNvSpPr>
          <p:nvPr>
            <p:ph sz="quarter" idx="13"/>
          </p:nvPr>
        </p:nvSpPr>
        <p:spPr>
          <a:xfrm>
            <a:off x="276225" y="1066800"/>
            <a:ext cx="8591549" cy="2667253"/>
          </a:xfrm>
        </p:spPr>
        <p:txBody>
          <a:bodyPr>
            <a:noAutofit/>
          </a:bodyPr>
          <a:lstStyle/>
          <a:p>
            <a:endParaRPr lang="en-US" sz="1400" dirty="0"/>
          </a:p>
          <a:p>
            <a:r>
              <a:rPr lang="en-US" b="1" dirty="0" smtClean="0"/>
              <a:t>Skills</a:t>
            </a:r>
            <a:r>
              <a:rPr lang="en-US" dirty="0" smtClean="0"/>
              <a:t>:  </a:t>
            </a:r>
          </a:p>
          <a:p>
            <a:pPr marL="0" indent="0">
              <a:buNone/>
            </a:pPr>
            <a:r>
              <a:rPr lang="en-US" dirty="0" smtClean="0"/>
              <a:t>Calculating </a:t>
            </a:r>
            <a:r>
              <a:rPr lang="en-US" dirty="0"/>
              <a:t>mean centers, selecting and using spatial and attribute data, </a:t>
            </a:r>
            <a:r>
              <a:rPr lang="en-US" dirty="0" smtClean="0"/>
              <a:t>and </a:t>
            </a:r>
            <a:r>
              <a:rPr lang="en-US" dirty="0"/>
              <a:t>symbolizing and querying maps. </a:t>
            </a:r>
            <a:endParaRPr lang="en-US" dirty="0" smtClean="0"/>
          </a:p>
          <a:p>
            <a:r>
              <a:rPr lang="en-US" b="1" dirty="0" smtClean="0"/>
              <a:t>Connections:  </a:t>
            </a:r>
          </a:p>
          <a:p>
            <a:pPr marL="0" indent="0">
              <a:buNone/>
            </a:pPr>
            <a:r>
              <a:rPr lang="en-US" dirty="0" smtClean="0"/>
              <a:t>The </a:t>
            </a:r>
            <a:r>
              <a:rPr lang="en-US" dirty="0"/>
              <a:t>investigation of population change and population centers </a:t>
            </a:r>
            <a:r>
              <a:rPr lang="en-US" dirty="0" smtClean="0"/>
              <a:t>lends </a:t>
            </a:r>
            <a:r>
              <a:rPr lang="en-US" dirty="0"/>
              <a:t>itself to discussions of job creation and loss, economic conditions, perceptions of place, the evolution of agribusiness and rural outmigration, urbanization, suburban sprawl, sunbelt migration, changes in the median age, changes from industry to services, international </a:t>
            </a:r>
            <a:r>
              <a:rPr lang="en-US" dirty="0" smtClean="0"/>
              <a:t>migration, </a:t>
            </a:r>
            <a:r>
              <a:rPr lang="en-US" dirty="0"/>
              <a:t>and </a:t>
            </a:r>
            <a:r>
              <a:rPr lang="en-US" dirty="0" smtClean="0"/>
              <a:t>other </a:t>
            </a:r>
            <a:r>
              <a:rPr lang="en-US" dirty="0"/>
              <a:t>issues. </a:t>
            </a:r>
            <a:endParaRPr lang="en-US" dirty="0" smtClean="0"/>
          </a:p>
          <a:p>
            <a:pPr marL="0" indent="0">
              <a:buNone/>
            </a:pPr>
            <a:r>
              <a:rPr lang="en-US" dirty="0" smtClean="0"/>
              <a:t>Examining </a:t>
            </a:r>
            <a:r>
              <a:rPr lang="en-US" dirty="0"/>
              <a:t>the population center for individual states allows students to consider how these issues operate on a state </a:t>
            </a:r>
            <a:r>
              <a:rPr lang="en-US" dirty="0" smtClean="0"/>
              <a:t>scale.</a:t>
            </a:r>
          </a:p>
          <a:p>
            <a:r>
              <a:rPr lang="en-US" b="1" dirty="0" smtClean="0"/>
              <a:t>Integration:  </a:t>
            </a:r>
          </a:p>
          <a:p>
            <a:pPr marL="0" indent="0">
              <a:buNone/>
            </a:pPr>
            <a:r>
              <a:rPr lang="en-US" dirty="0" smtClean="0"/>
              <a:t>Geography, GIS, mathematics.</a:t>
            </a:r>
            <a:endParaRPr lang="en-US" b="1" dirty="0" smtClean="0"/>
          </a:p>
        </p:txBody>
      </p:sp>
    </p:spTree>
    <p:extLst>
      <p:ext uri="{BB962C8B-B14F-4D97-AF65-F5344CB8AC3E}">
        <p14:creationId xmlns:p14="http://schemas.microsoft.com/office/powerpoint/2010/main" xmlns="" val="749513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Analyzing Centers of Population</a:t>
            </a:r>
          </a:p>
        </p:txBody>
      </p:sp>
      <p:sp>
        <p:nvSpPr>
          <p:cNvPr id="3" name="Content Placeholder 2"/>
          <p:cNvSpPr>
            <a:spLocks noGrp="1"/>
          </p:cNvSpPr>
          <p:nvPr>
            <p:ph sz="quarter" idx="13"/>
          </p:nvPr>
        </p:nvSpPr>
        <p:spPr>
          <a:xfrm>
            <a:off x="381000" y="1371347"/>
            <a:ext cx="8305800" cy="2667253"/>
          </a:xfrm>
        </p:spPr>
        <p:txBody>
          <a:bodyPr>
            <a:normAutofit/>
          </a:bodyPr>
          <a:lstStyle/>
          <a:p>
            <a:r>
              <a:rPr lang="en-US" sz="2800" dirty="0" smtClean="0"/>
              <a:t>Analyzing the mean center of population by state, 1900-2010.</a:t>
            </a:r>
          </a:p>
          <a:p>
            <a:r>
              <a:rPr lang="en-US" sz="2800" b="1" dirty="0" smtClean="0">
                <a:solidFill>
                  <a:srgbClr val="C00000"/>
                </a:solidFill>
              </a:rPr>
              <a:t>Population Centers by state map</a:t>
            </a:r>
            <a:endParaRPr lang="en-US" b="1" dirty="0" smtClean="0">
              <a:solidFill>
                <a:srgbClr val="C00000"/>
              </a:solidFill>
            </a:endParaRPr>
          </a:p>
          <a:p>
            <a:pPr marL="0" indent="0">
              <a:buNone/>
            </a:pPr>
            <a:r>
              <a:rPr lang="en-US" sz="3000" b="1" dirty="0" smtClean="0">
                <a:solidFill>
                  <a:srgbClr val="C00000"/>
                </a:solidFill>
                <a:hlinkClick r:id="rId2"/>
              </a:rPr>
              <a:t>Population Center map</a:t>
            </a:r>
            <a:r>
              <a:rPr lang="en-US" sz="3000" b="1" dirty="0" smtClean="0">
                <a:solidFill>
                  <a:srgbClr val="C00000"/>
                </a:solidFill>
                <a:hlinkClick r:id="rId3"/>
              </a:rPr>
              <a:t>ArcGIS Online</a:t>
            </a:r>
            <a:endParaRPr lang="en-US" sz="3000" b="1" dirty="0">
              <a:solidFill>
                <a:srgbClr val="C00000"/>
              </a:solidFill>
            </a:endParaRPr>
          </a:p>
        </p:txBody>
      </p:sp>
      <p:pic>
        <p:nvPicPr>
          <p:cNvPr id="3074" name="Picture 2" descr="http://downloads2.esri.com/blogs/images/info_1192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6605" y="2971800"/>
            <a:ext cx="5400675" cy="3486512"/>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651356" y="3343870"/>
            <a:ext cx="2261565" cy="923330"/>
            <a:chOff x="651356" y="3343870"/>
            <a:chExt cx="2261565" cy="923330"/>
          </a:xfrm>
        </p:grpSpPr>
        <p:pic>
          <p:nvPicPr>
            <p:cNvPr id="4" name="Picture 3"/>
            <p:cNvPicPr>
              <a:picLocks noChangeAspect="1"/>
            </p:cNvPicPr>
            <p:nvPr/>
          </p:nvPicPr>
          <p:blipFill>
            <a:blip r:embed="rId5" cstate="print"/>
            <a:stretch>
              <a:fillRect/>
            </a:stretch>
          </p:blipFill>
          <p:spPr>
            <a:xfrm>
              <a:off x="658828" y="3429000"/>
              <a:ext cx="228571" cy="219048"/>
            </a:xfrm>
            <a:prstGeom prst="rect">
              <a:avLst/>
            </a:prstGeom>
          </p:spPr>
        </p:pic>
        <p:pic>
          <p:nvPicPr>
            <p:cNvPr id="5" name="Picture 4"/>
            <p:cNvPicPr>
              <a:picLocks noChangeAspect="1"/>
            </p:cNvPicPr>
            <p:nvPr/>
          </p:nvPicPr>
          <p:blipFill>
            <a:blip r:embed="rId6" cstate="print"/>
            <a:stretch>
              <a:fillRect/>
            </a:stretch>
          </p:blipFill>
          <p:spPr>
            <a:xfrm>
              <a:off x="651356" y="4009784"/>
              <a:ext cx="209524" cy="209524"/>
            </a:xfrm>
            <a:prstGeom prst="rect">
              <a:avLst/>
            </a:prstGeom>
          </p:spPr>
        </p:pic>
        <p:sp>
          <p:nvSpPr>
            <p:cNvPr id="6" name="TextBox 5"/>
            <p:cNvSpPr txBox="1"/>
            <p:nvPr/>
          </p:nvSpPr>
          <p:spPr>
            <a:xfrm>
              <a:off x="990600" y="3343870"/>
              <a:ext cx="1922321" cy="923330"/>
            </a:xfrm>
            <a:prstGeom prst="rect">
              <a:avLst/>
            </a:prstGeom>
            <a:noFill/>
          </p:spPr>
          <p:txBody>
            <a:bodyPr wrap="none" rtlCol="0">
              <a:spAutoFit/>
            </a:bodyPr>
            <a:lstStyle/>
            <a:p>
              <a:r>
                <a:rPr lang="en-US" dirty="0" smtClean="0"/>
                <a:t>1900 mean center</a:t>
              </a:r>
            </a:p>
            <a:p>
              <a:endParaRPr lang="en-US" dirty="0"/>
            </a:p>
            <a:p>
              <a:r>
                <a:rPr lang="en-US" dirty="0" smtClean="0"/>
                <a:t>2010 mean center</a:t>
              </a:r>
              <a:endParaRPr lang="en-US" dirty="0"/>
            </a:p>
          </p:txBody>
        </p:sp>
      </p:grpSp>
    </p:spTree>
    <p:extLst>
      <p:ext uri="{BB962C8B-B14F-4D97-AF65-F5344CB8AC3E}">
        <p14:creationId xmlns:p14="http://schemas.microsoft.com/office/powerpoint/2010/main" xmlns="" val="1274353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33400" y="1600200"/>
            <a:ext cx="3912424" cy="4685810"/>
          </a:xfrm>
          <a:prstGeom prst="rect">
            <a:avLst/>
          </a:prstGeom>
          <a:effectLst>
            <a:innerShdw blurRad="88900" dist="76200" dir="2700000">
              <a:prstClr val="black">
                <a:alpha val="50000"/>
              </a:prstClr>
            </a:innerShdw>
          </a:effectLst>
        </p:spPr>
      </p:pic>
      <p:pic>
        <p:nvPicPr>
          <p:cNvPr id="5" name="Picture 4"/>
          <p:cNvPicPr>
            <a:picLocks noChangeAspect="1"/>
          </p:cNvPicPr>
          <p:nvPr/>
        </p:nvPicPr>
        <p:blipFill>
          <a:blip r:embed="rId3" cstate="print"/>
          <a:stretch>
            <a:fillRect/>
          </a:stretch>
        </p:blipFill>
        <p:spPr>
          <a:xfrm>
            <a:off x="6397964" y="1029190"/>
            <a:ext cx="2212636" cy="5295410"/>
          </a:xfrm>
          <a:prstGeom prst="rect">
            <a:avLst/>
          </a:prstGeom>
          <a:effectLst>
            <a:innerShdw blurRad="63500" dist="76200" dir="2700000">
              <a:prstClr val="black">
                <a:alpha val="50000"/>
              </a:prstClr>
            </a:innerShdw>
          </a:effectLst>
        </p:spPr>
      </p:pic>
      <p:sp>
        <p:nvSpPr>
          <p:cNvPr id="6" name="Content Placeholder 2"/>
          <p:cNvSpPr>
            <a:spLocks noGrp="1"/>
          </p:cNvSpPr>
          <p:nvPr>
            <p:ph sz="quarter" idx="13"/>
          </p:nvPr>
        </p:nvSpPr>
        <p:spPr>
          <a:xfrm>
            <a:off x="228600" y="381001"/>
            <a:ext cx="8305800" cy="1295400"/>
          </a:xfrm>
        </p:spPr>
        <p:txBody>
          <a:bodyPr>
            <a:normAutofit/>
          </a:bodyPr>
          <a:lstStyle/>
          <a:p>
            <a:r>
              <a:rPr lang="en-US" sz="2800" dirty="0" smtClean="0"/>
              <a:t> Southwestern States</a:t>
            </a:r>
          </a:p>
          <a:p>
            <a:r>
              <a:rPr lang="en-US" sz="2800" dirty="0"/>
              <a:t> </a:t>
            </a:r>
            <a:r>
              <a:rPr lang="en-US" sz="2800" dirty="0" smtClean="0"/>
              <a:t>Great Plains</a:t>
            </a:r>
          </a:p>
        </p:txBody>
      </p:sp>
      <p:grpSp>
        <p:nvGrpSpPr>
          <p:cNvPr id="7" name="Group 6"/>
          <p:cNvGrpSpPr/>
          <p:nvPr/>
        </p:nvGrpSpPr>
        <p:grpSpPr>
          <a:xfrm>
            <a:off x="4106580" y="381001"/>
            <a:ext cx="2261565" cy="923330"/>
            <a:chOff x="1075901" y="3203684"/>
            <a:chExt cx="2261565" cy="923330"/>
          </a:xfrm>
        </p:grpSpPr>
        <p:pic>
          <p:nvPicPr>
            <p:cNvPr id="8" name="Picture 7"/>
            <p:cNvPicPr>
              <a:picLocks noChangeAspect="1"/>
            </p:cNvPicPr>
            <p:nvPr/>
          </p:nvPicPr>
          <p:blipFill>
            <a:blip r:embed="rId4" cstate="print"/>
            <a:stretch>
              <a:fillRect/>
            </a:stretch>
          </p:blipFill>
          <p:spPr>
            <a:xfrm>
              <a:off x="1083373" y="3288814"/>
              <a:ext cx="228571" cy="219048"/>
            </a:xfrm>
            <a:prstGeom prst="rect">
              <a:avLst/>
            </a:prstGeom>
          </p:spPr>
        </p:pic>
        <p:pic>
          <p:nvPicPr>
            <p:cNvPr id="9" name="Picture 8"/>
            <p:cNvPicPr>
              <a:picLocks noChangeAspect="1"/>
            </p:cNvPicPr>
            <p:nvPr/>
          </p:nvPicPr>
          <p:blipFill>
            <a:blip r:embed="rId5" cstate="print"/>
            <a:stretch>
              <a:fillRect/>
            </a:stretch>
          </p:blipFill>
          <p:spPr>
            <a:xfrm>
              <a:off x="1075901" y="3869598"/>
              <a:ext cx="209524" cy="209524"/>
            </a:xfrm>
            <a:prstGeom prst="rect">
              <a:avLst/>
            </a:prstGeom>
          </p:spPr>
        </p:pic>
        <p:sp>
          <p:nvSpPr>
            <p:cNvPr id="10" name="TextBox 9"/>
            <p:cNvSpPr txBox="1"/>
            <p:nvPr/>
          </p:nvSpPr>
          <p:spPr>
            <a:xfrm>
              <a:off x="1415145" y="3203684"/>
              <a:ext cx="1922321" cy="923330"/>
            </a:xfrm>
            <a:prstGeom prst="rect">
              <a:avLst/>
            </a:prstGeom>
            <a:noFill/>
          </p:spPr>
          <p:txBody>
            <a:bodyPr wrap="none" rtlCol="0">
              <a:spAutoFit/>
            </a:bodyPr>
            <a:lstStyle/>
            <a:p>
              <a:r>
                <a:rPr lang="en-US" dirty="0" smtClean="0"/>
                <a:t>1900 mean center</a:t>
              </a:r>
            </a:p>
            <a:p>
              <a:endParaRPr lang="en-US" dirty="0"/>
            </a:p>
            <a:p>
              <a:r>
                <a:rPr lang="en-US" dirty="0" smtClean="0"/>
                <a:t>2010 mean center</a:t>
              </a:r>
              <a:endParaRPr lang="en-US" dirty="0"/>
            </a:p>
          </p:txBody>
        </p:sp>
      </p:grpSp>
    </p:spTree>
    <p:extLst>
      <p:ext uri="{BB962C8B-B14F-4D97-AF65-F5344CB8AC3E}">
        <p14:creationId xmlns:p14="http://schemas.microsoft.com/office/powerpoint/2010/main" xmlns="" val="413704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4724400" cy="1066801"/>
          </a:xfrm>
        </p:spPr>
        <p:txBody>
          <a:bodyPr>
            <a:normAutofit fontScale="90000"/>
          </a:bodyPr>
          <a:lstStyle/>
          <a:p>
            <a:r>
              <a:rPr lang="en-US" dirty="0" smtClean="0"/>
              <a:t>For further investigation:</a:t>
            </a:r>
            <a:br>
              <a:rPr lang="en-US" dirty="0" smtClean="0"/>
            </a:br>
            <a:r>
              <a:rPr lang="en-US" dirty="0"/>
              <a:t/>
            </a:r>
            <a:br>
              <a:rPr lang="en-US" dirty="0"/>
            </a:br>
            <a:r>
              <a:rPr lang="en-US" i="1" dirty="0" smtClean="0">
                <a:solidFill>
                  <a:schemeClr val="tx1"/>
                </a:solidFill>
              </a:rPr>
              <a:t>Spatial Mathematics:  Theory and Practice Through Mapping</a:t>
            </a:r>
            <a:endParaRPr lang="en-US" dirty="0">
              <a:solidFill>
                <a:schemeClr val="tx1"/>
              </a:solidFill>
            </a:endParaRPr>
          </a:p>
        </p:txBody>
      </p:sp>
      <p:pic>
        <p:nvPicPr>
          <p:cNvPr id="1026" name="Picture 2" descr="http://images.tandf.co.uk/common/jackets/amazon/978146650/9781466505322.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1066800"/>
            <a:ext cx="3429000" cy="5367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906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Reading</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endParaRPr lang="en-US" dirty="0" smtClean="0"/>
          </a:p>
          <a:p>
            <a:pPr>
              <a:lnSpc>
                <a:spcPct val="120000"/>
              </a:lnSpc>
              <a:spcAft>
                <a:spcPts val="600"/>
              </a:spcAft>
            </a:pPr>
            <a:r>
              <a:rPr lang="en-US" dirty="0" smtClean="0"/>
              <a:t>Arlinghaus, Sandra L.  </a:t>
            </a:r>
            <a:r>
              <a:rPr lang="en-US" dirty="0" smtClean="0">
                <a:solidFill>
                  <a:schemeClr val="tx1"/>
                </a:solidFill>
                <a:hlinkClick r:id="rId2"/>
              </a:rPr>
              <a:t>Klein</a:t>
            </a:r>
            <a:r>
              <a:rPr lang="en-US" dirty="0" smtClean="0">
                <a:hlinkClick r:id="rId2"/>
              </a:rPr>
              <a:t> 4-Group:  Beth Olem </a:t>
            </a:r>
            <a:r>
              <a:rPr lang="en-US" dirty="0">
                <a:hlinkClick r:id="rId2"/>
              </a:rPr>
              <a:t>Cemetery Application</a:t>
            </a:r>
            <a:r>
              <a:rPr lang="en-US" dirty="0" smtClean="0"/>
              <a:t>.  Solstice:  An Electronic Journal of Geography </a:t>
            </a:r>
            <a:r>
              <a:rPr lang="en-US" dirty="0"/>
              <a:t>and</a:t>
            </a:r>
            <a:r>
              <a:rPr lang="en-US" dirty="0" smtClean="0"/>
              <a:t> Mathematics.  Vol. XXIV, No. 2, 2013.   </a:t>
            </a:r>
            <a:endParaRPr lang="en-US" dirty="0"/>
          </a:p>
          <a:p>
            <a:pPr>
              <a:lnSpc>
                <a:spcPct val="120000"/>
              </a:lnSpc>
              <a:spcAft>
                <a:spcPts val="600"/>
              </a:spcAft>
            </a:pPr>
            <a:r>
              <a:rPr lang="en-US" dirty="0"/>
              <a:t>Arlinghaus, Sandra L.  and Kerski, Joseph.  2013.  </a:t>
            </a:r>
            <a:r>
              <a:rPr lang="en-US" i="1" dirty="0"/>
              <a:t>Spatial Mathematics:  Theory and Practice through Mapping</a:t>
            </a:r>
            <a:r>
              <a:rPr lang="en-US" dirty="0"/>
              <a:t>.  Boca Raton:  CRC </a:t>
            </a:r>
            <a:r>
              <a:rPr lang="en-US" dirty="0" smtClean="0"/>
              <a:t>Press.</a:t>
            </a:r>
          </a:p>
          <a:p>
            <a:pPr>
              <a:lnSpc>
                <a:spcPct val="120000"/>
              </a:lnSpc>
              <a:spcAft>
                <a:spcPts val="600"/>
              </a:spcAft>
            </a:pPr>
            <a:r>
              <a:rPr lang="en-US" dirty="0" smtClean="0"/>
              <a:t>Classical group theory texts</a:t>
            </a:r>
          </a:p>
          <a:p>
            <a:pPr lvl="1">
              <a:lnSpc>
                <a:spcPct val="120000"/>
              </a:lnSpc>
              <a:spcAft>
                <a:spcPts val="600"/>
              </a:spcAft>
            </a:pPr>
            <a:r>
              <a:rPr lang="en-US" dirty="0" smtClean="0"/>
              <a:t>G. Birkhoff and S. Mac Lane, A Survey of Modern Algebra.  New York:  Macmillan, 1941.</a:t>
            </a:r>
          </a:p>
          <a:p>
            <a:pPr lvl="1">
              <a:lnSpc>
                <a:spcPct val="120000"/>
              </a:lnSpc>
              <a:spcAft>
                <a:spcPts val="600"/>
              </a:spcAft>
            </a:pPr>
            <a:r>
              <a:rPr lang="en-US" dirty="0" smtClean="0"/>
              <a:t>Marshall Hall, Jr.  Theory of Groups.  New York:  Macmillan, 1959.</a:t>
            </a:r>
          </a:p>
          <a:p>
            <a:pPr lvl="1">
              <a:lnSpc>
                <a:spcPct val="120000"/>
              </a:lnSpc>
              <a:spcAft>
                <a:spcPts val="600"/>
              </a:spcAft>
            </a:pPr>
            <a:r>
              <a:rPr lang="en-US" dirty="0" smtClean="0"/>
              <a:t>I. N. Herstein, Topics in Algebra.  New York:  Wiley, 1964.</a:t>
            </a:r>
          </a:p>
          <a:p>
            <a:pPr>
              <a:lnSpc>
                <a:spcPct val="120000"/>
              </a:lnSpc>
              <a:spcAft>
                <a:spcPts val="600"/>
              </a:spcAft>
            </a:pPr>
            <a:r>
              <a:rPr lang="en-US" dirty="0" smtClean="0"/>
              <a:t>Kerski, Joseph </a:t>
            </a:r>
            <a:r>
              <a:rPr lang="en-US" dirty="0"/>
              <a:t>J. Off the Beaten Path: A 3D Scene for the Poles of </a:t>
            </a:r>
            <a:r>
              <a:rPr lang="en-US" dirty="0" smtClean="0"/>
              <a:t>Inaccessibility.  Esri Education Community blog.</a:t>
            </a:r>
          </a:p>
          <a:p>
            <a:pPr>
              <a:lnSpc>
                <a:spcPct val="120000"/>
              </a:lnSpc>
              <a:spcAft>
                <a:spcPts val="600"/>
              </a:spcAft>
            </a:pPr>
            <a:r>
              <a:rPr lang="en-US" dirty="0" smtClean="0"/>
              <a:t>Kerski, Joseph J.  2010.  Population Drift.  </a:t>
            </a:r>
            <a:r>
              <a:rPr lang="en-US" i="1" dirty="0" smtClean="0"/>
              <a:t>ArcUser.  </a:t>
            </a:r>
            <a:r>
              <a:rPr lang="en-US" dirty="0" smtClean="0"/>
              <a:t>Spring 2011.</a:t>
            </a:r>
            <a:endParaRPr lang="en-US" dirty="0"/>
          </a:p>
          <a:p>
            <a:pPr>
              <a:lnSpc>
                <a:spcPct val="120000"/>
              </a:lnSpc>
              <a:spcAft>
                <a:spcPts val="600"/>
              </a:spcAft>
            </a:pPr>
            <a:r>
              <a:rPr lang="en-US" dirty="0" smtClean="0"/>
              <a:t>Wikipedia.</a:t>
            </a:r>
          </a:p>
          <a:p>
            <a:pPr lvl="1">
              <a:lnSpc>
                <a:spcPct val="120000"/>
              </a:lnSpc>
              <a:spcAft>
                <a:spcPts val="600"/>
              </a:spcAft>
            </a:pPr>
            <a:r>
              <a:rPr lang="en-US" dirty="0" smtClean="0">
                <a:hlinkClick r:id="rId3"/>
              </a:rPr>
              <a:t>M. </a:t>
            </a:r>
            <a:r>
              <a:rPr lang="en-US" dirty="0">
                <a:hlinkClick r:id="rId3"/>
              </a:rPr>
              <a:t>C. </a:t>
            </a:r>
            <a:r>
              <a:rPr lang="en-US" dirty="0" smtClean="0">
                <a:hlinkClick r:id="rId3"/>
              </a:rPr>
              <a:t>Escher</a:t>
            </a:r>
            <a:endParaRPr lang="en-US" dirty="0"/>
          </a:p>
          <a:p>
            <a:pPr lvl="1">
              <a:lnSpc>
                <a:spcPct val="120000"/>
              </a:lnSpc>
              <a:spcAft>
                <a:spcPts val="600"/>
              </a:spcAft>
            </a:pPr>
            <a:r>
              <a:rPr lang="en-US" dirty="0" smtClean="0">
                <a:hlinkClick r:id="rId4"/>
              </a:rPr>
              <a:t>Rigid </a:t>
            </a:r>
            <a:r>
              <a:rPr lang="en-US" dirty="0">
                <a:hlinkClick r:id="rId4"/>
              </a:rPr>
              <a:t>Motions, Euclidean </a:t>
            </a:r>
            <a:r>
              <a:rPr lang="en-US" dirty="0" smtClean="0">
                <a:hlinkClick r:id="rId4"/>
              </a:rPr>
              <a:t>Group</a:t>
            </a:r>
            <a:endParaRPr lang="en-US" dirty="0" smtClean="0"/>
          </a:p>
          <a:p>
            <a:pPr lvl="1">
              <a:lnSpc>
                <a:spcPct val="120000"/>
              </a:lnSpc>
              <a:spcAft>
                <a:spcPts val="600"/>
              </a:spcAft>
            </a:pPr>
            <a:r>
              <a:rPr lang="en-US" dirty="0" smtClean="0">
                <a:hlinkClick r:id="rId5"/>
              </a:rPr>
              <a:t>Symmetriein Quantum Mechanics</a:t>
            </a:r>
            <a:endParaRPr lang="en-US" dirty="0" smtClean="0"/>
          </a:p>
          <a:p>
            <a:pPr lvl="1">
              <a:lnSpc>
                <a:spcPct val="120000"/>
              </a:lnSpc>
              <a:spcAft>
                <a:spcPts val="600"/>
              </a:spcAft>
            </a:pPr>
            <a:r>
              <a:rPr lang="en-US" dirty="0" err="1" smtClean="0">
                <a:hlinkClick r:id="rId6"/>
              </a:rPr>
              <a:t>Tesselation</a:t>
            </a:r>
            <a:endParaRPr lang="en-US" dirty="0"/>
          </a:p>
          <a:p>
            <a:pPr lvl="1">
              <a:lnSpc>
                <a:spcPct val="120000"/>
              </a:lnSpc>
              <a:spcAft>
                <a:spcPts val="600"/>
              </a:spcAft>
            </a:pPr>
            <a:r>
              <a:rPr lang="en-US" dirty="0" smtClean="0">
                <a:hlinkClick r:id="rId7"/>
              </a:rPr>
              <a:t>Category Theory</a:t>
            </a:r>
            <a:endParaRPr lang="en-US" dirty="0"/>
          </a:p>
          <a:p>
            <a:pPr marL="170752" lvl="1" indent="0">
              <a:buNone/>
            </a:pPr>
            <a:r>
              <a:rPr lang="en-US" dirty="0"/>
              <a:t/>
            </a:r>
            <a:br>
              <a:rPr lang="en-US" dirty="0"/>
            </a:br>
            <a:r>
              <a:rPr lang="en-US" dirty="0"/>
              <a:t/>
            </a:r>
            <a:br>
              <a:rPr lang="en-US" dirty="0"/>
            </a:br>
            <a:endParaRPr lang="en-US" dirty="0"/>
          </a:p>
          <a:p>
            <a:endParaRPr lang="en-US" dirty="0"/>
          </a:p>
          <a:p>
            <a:endParaRPr lang="en-US" dirty="0"/>
          </a:p>
        </p:txBody>
      </p:sp>
    </p:spTree>
    <p:extLst>
      <p:ext uri="{BB962C8B-B14F-4D97-AF65-F5344CB8AC3E}">
        <p14:creationId xmlns:p14="http://schemas.microsoft.com/office/powerpoint/2010/main" xmlns="" val="82473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 Orientation to Force Matching</a:t>
            </a:r>
            <a:endParaRPr lang="en-US" dirty="0"/>
          </a:p>
        </p:txBody>
      </p:sp>
      <p:sp>
        <p:nvSpPr>
          <p:cNvPr id="3" name="Content Placeholder 2"/>
          <p:cNvSpPr>
            <a:spLocks noGrp="1"/>
          </p:cNvSpPr>
          <p:nvPr>
            <p:ph sz="quarter" idx="13"/>
          </p:nvPr>
        </p:nvSpPr>
        <p:spPr/>
        <p:txBody>
          <a:bodyPr/>
          <a:lstStyle/>
          <a:p>
            <a:r>
              <a:rPr lang="en-US" dirty="0" smtClean="0"/>
              <a:t>Base tile; Vertical Flip</a:t>
            </a:r>
          </a:p>
          <a:p>
            <a:endParaRPr lang="en-US" dirty="0" smtClean="0"/>
          </a:p>
          <a:p>
            <a:endParaRPr lang="en-US" dirty="0"/>
          </a:p>
          <a:p>
            <a:endParaRPr lang="en-US" dirty="0" smtClean="0"/>
          </a:p>
          <a:p>
            <a:endParaRPr lang="en-US" dirty="0"/>
          </a:p>
          <a:p>
            <a:endParaRPr lang="en-US" dirty="0" smtClean="0"/>
          </a:p>
          <a:p>
            <a:r>
              <a:rPr lang="en-US" dirty="0" smtClean="0"/>
              <a:t>Horizontal Flip; Rotation through 180 degrees</a:t>
            </a:r>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034886"/>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descr="http://www.mylovedone.com/image/solstice/win13/KleinVe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2000250"/>
            <a:ext cx="1895475" cy="14001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3849" y="4343400"/>
            <a:ext cx="1885950" cy="1409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93211" y="4343400"/>
            <a:ext cx="1905000"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71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 Pattern </a:t>
            </a:r>
            <a:r>
              <a:rPr lang="en-US" dirty="0" smtClean="0"/>
              <a:t>Elements—Spatial Only Approach</a:t>
            </a:r>
            <a:endParaRPr lang="en-US" dirty="0"/>
          </a:p>
        </p:txBody>
      </p:sp>
      <p:sp>
        <p:nvSpPr>
          <p:cNvPr id="3" name="Content Placeholder 2"/>
          <p:cNvSpPr>
            <a:spLocks noGrp="1"/>
          </p:cNvSpPr>
          <p:nvPr>
            <p:ph sz="quarter" idx="13"/>
          </p:nvPr>
        </p:nvSpPr>
        <p:spPr/>
        <p:txBody>
          <a:bodyPr/>
          <a:lstStyle/>
          <a:p>
            <a:r>
              <a:rPr lang="en-US" dirty="0" smtClean="0"/>
              <a:t>Vertical flip of base tile appended to base tile followed by horizontal </a:t>
            </a:r>
            <a:r>
              <a:rPr lang="en-US" dirty="0" smtClean="0"/>
              <a:t>flip.  Are there other</a:t>
            </a:r>
          </a:p>
          <a:p>
            <a:pPr>
              <a:buNone/>
            </a:pPr>
            <a:r>
              <a:rPr lang="en-US" dirty="0" smtClean="0"/>
              <a:t>   c</a:t>
            </a:r>
            <a:r>
              <a:rPr lang="en-US" dirty="0" smtClean="0"/>
              <a:t>ombinations of pattern?  It</a:t>
            </a:r>
          </a:p>
          <a:p>
            <a:pPr>
              <a:buNone/>
            </a:pPr>
            <a:r>
              <a:rPr lang="en-US" dirty="0" smtClean="0"/>
              <a:t>   appears not, but there is </a:t>
            </a:r>
          </a:p>
          <a:p>
            <a:pPr>
              <a:buNone/>
            </a:pPr>
            <a:r>
              <a:rPr lang="en-US" dirty="0" smtClean="0"/>
              <a:t> </a:t>
            </a:r>
            <a:r>
              <a:rPr lang="en-US" dirty="0" smtClean="0"/>
              <a:t>  n</a:t>
            </a:r>
            <a:r>
              <a:rPr lang="en-US" dirty="0" smtClean="0"/>
              <a:t>o proof.</a:t>
            </a:r>
            <a:r>
              <a:rPr lang="en-US" dirty="0"/>
              <a:t/>
            </a:r>
            <a:br>
              <a:rPr lang="en-US" dirty="0"/>
            </a:br>
            <a:endParaRPr lang="en-US" dirty="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2694" y="1828800"/>
            <a:ext cx="3800475"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descr="http://www.mylovedone.com/image/solstice/win13/KleinTile4part%20cop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2694" y="3505200"/>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3739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Are There Other Orientations</a:t>
            </a:r>
            <a:r>
              <a:rPr lang="en-US" dirty="0" smtClean="0"/>
              <a:t>?  Non-spatial only approach</a:t>
            </a:r>
            <a:endParaRPr lang="en-US" dirty="0"/>
          </a:p>
        </p:txBody>
      </p:sp>
      <p:sp>
        <p:nvSpPr>
          <p:cNvPr id="3" name="Content Placeholder 2"/>
          <p:cNvSpPr>
            <a:spLocks noGrp="1"/>
          </p:cNvSpPr>
          <p:nvPr>
            <p:ph sz="quarter" idx="13"/>
          </p:nvPr>
        </p:nvSpPr>
        <p:spPr/>
        <p:txBody>
          <a:bodyPr>
            <a:normAutofit/>
          </a:bodyPr>
          <a:lstStyle/>
          <a:p>
            <a:r>
              <a:rPr lang="en-US" dirty="0" smtClean="0"/>
              <a:t>A </a:t>
            </a:r>
            <a:r>
              <a:rPr lang="en-US" dirty="0"/>
              <a:t>'group' is a mathematical structure that may exist on a set of elements with one operation.  When elements are combined using that operation, the system is said to be a group if it is closed (no new elements are generated), if it is associative (grouping using parentheses is clear:  a(bc)=(ab)c), if there is an identity  property:  a*I = a, and if there is a unique inverse for each element:  a*a</a:t>
            </a:r>
            <a:r>
              <a:rPr lang="en-US" baseline="30000" dirty="0"/>
              <a:t>(-1)</a:t>
            </a:r>
            <a:r>
              <a:rPr lang="en-US" dirty="0"/>
              <a:t> = I</a:t>
            </a:r>
            <a:r>
              <a:rPr lang="en-US" dirty="0" smtClean="0"/>
              <a:t>.</a:t>
            </a:r>
          </a:p>
          <a:p>
            <a:r>
              <a:rPr lang="en-US" dirty="0" smtClean="0"/>
              <a:t>This definition is clear, in certain ways; it appears, superficially at least, as describing something in a non-spatial manner—only in terms of notation.</a:t>
            </a:r>
            <a:br>
              <a:rPr lang="en-US" dirty="0" smtClean="0"/>
            </a:br>
            <a:endParaRPr lang="en-US" dirty="0" smtClean="0"/>
          </a:p>
        </p:txBody>
      </p:sp>
    </p:spTree>
    <p:extLst>
      <p:ext uri="{BB962C8B-B14F-4D97-AF65-F5344CB8AC3E}">
        <p14:creationId xmlns:p14="http://schemas.microsoft.com/office/powerpoint/2010/main" xmlns="" val="271591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Klein 4-Group:  Permutation Representations</a:t>
            </a:r>
            <a:endParaRPr lang="en-US" dirty="0"/>
          </a:p>
        </p:txBody>
      </p:sp>
      <p:sp>
        <p:nvSpPr>
          <p:cNvPr id="3" name="Content Placeholder 2"/>
          <p:cNvSpPr>
            <a:spLocks noGrp="1"/>
          </p:cNvSpPr>
          <p:nvPr>
            <p:ph sz="quarter" idx="13"/>
          </p:nvPr>
        </p:nvSpPr>
        <p:spPr/>
        <p:txBody>
          <a:bodyPr>
            <a:normAutofit/>
          </a:bodyPr>
          <a:lstStyle/>
          <a:p>
            <a:r>
              <a:rPr lang="en-US" dirty="0" smtClean="0"/>
              <a:t>Elements of groups can be represented as permutations, too.  Consider the four elements, 1, 2, 3, 4.  In the permutation, (12)(34), the elements 1 and 2 are interchanged, as are the elements 3 and 4.</a:t>
            </a:r>
          </a:p>
          <a:p>
            <a:r>
              <a:rPr lang="en-US" dirty="0" smtClean="0"/>
              <a:t>One might also consider (13)(24) and (14)(23) along with a fixed permutation (1)(2)(3)(4).  Permutations can be multiplied.  </a:t>
            </a:r>
          </a:p>
          <a:p>
            <a:r>
              <a:rPr lang="en-US" dirty="0"/>
              <a:t>Thus, (12)(34)*(13)(24) = (14)(23).  </a:t>
            </a:r>
            <a:r>
              <a:rPr lang="en-US" dirty="0" smtClean="0"/>
              <a:t>Read this process as 1 goes to 2 in the first permutation; the trace where 2 goes in the second permutation.  It goes to 3.  Thus, 1 goes to 3 in the product.  With </a:t>
            </a:r>
            <a:r>
              <a:rPr lang="en-US" dirty="0"/>
              <a:t>a bit of practice, one can perform this operation quickly.  Look at a table composed of all possible permutation </a:t>
            </a:r>
            <a:r>
              <a:rPr lang="en-US" dirty="0" smtClean="0"/>
              <a:t>'multiplications‘ on these four items.</a:t>
            </a:r>
            <a:r>
              <a:rPr lang="en-US" dirty="0"/>
              <a:t>  The column on the left is the set of 'first' permutations; the row across the top is the set of 'second' </a:t>
            </a:r>
            <a:r>
              <a:rPr lang="en-US" dirty="0" smtClean="0"/>
              <a:t>permutations.</a:t>
            </a:r>
            <a:r>
              <a:rPr lang="en-US" dirty="0"/>
              <a:t/>
            </a:r>
            <a:br>
              <a:rPr lang="en-US" dirty="0"/>
            </a:br>
            <a:endParaRPr lang="en-US" dirty="0"/>
          </a:p>
          <a:p>
            <a:endParaRPr lang="en-US" dirty="0"/>
          </a:p>
        </p:txBody>
      </p:sp>
    </p:spTree>
    <p:extLst>
      <p:ext uri="{BB962C8B-B14F-4D97-AF65-F5344CB8AC3E}">
        <p14:creationId xmlns:p14="http://schemas.microsoft.com/office/powerpoint/2010/main" xmlns="" val="134498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Klein 4 Group:  Table</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xmlns="" val="521646828"/>
              </p:ext>
            </p:extLst>
          </p:nvPr>
        </p:nvGraphicFramePr>
        <p:xfrm>
          <a:off x="276225" y="2319337"/>
          <a:ext cx="8591550" cy="2895600"/>
        </p:xfrm>
        <a:graphic>
          <a:graphicData uri="http://schemas.openxmlformats.org/drawingml/2006/table">
            <a:tbl>
              <a:tblPr/>
              <a:tblGrid>
                <a:gridCol w="1718310"/>
                <a:gridCol w="1718310"/>
                <a:gridCol w="1718310"/>
                <a:gridCol w="1718310"/>
                <a:gridCol w="1718310"/>
              </a:tblGrid>
              <a:tr h="0">
                <a:tc>
                  <a:txBody>
                    <a:bodyPr/>
                    <a:lstStyle/>
                    <a:p>
                      <a:pPr algn="ctr" fontAlgn="t"/>
                      <a:r>
                        <a:rPr lang="en-US" dirty="0">
                          <a:solidFill>
                            <a:srgbClr val="FFFF00"/>
                          </a:solidFill>
                          <a:effectLst/>
                          <a:latin typeface="helvetica"/>
                        </a:rPr>
                        <a:t>*</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rgbClr val="FFFF00"/>
                          </a:solidFill>
                          <a:effectLst/>
                          <a:latin typeface="helvetica"/>
                        </a:rPr>
                        <a:t>(1)(2)(3)(4)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rgbClr val="FFFF00"/>
                          </a:solidFill>
                          <a:effectLst/>
                          <a:latin typeface="helvetica"/>
                        </a:rPr>
                        <a:t>(12)(34)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rgbClr val="FFFF00"/>
                          </a:solidFill>
                          <a:effectLst/>
                          <a:latin typeface="helvetica"/>
                        </a:rPr>
                        <a:t>(14)(23)</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rgbClr val="FFFF00"/>
                          </a:solidFill>
                          <a:effectLst/>
                          <a:latin typeface="helvetica"/>
                        </a:rPr>
                        <a:t>(13)(24)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r>
              <a:tr h="0">
                <a:tc>
                  <a:txBody>
                    <a:bodyPr/>
                    <a:lstStyle/>
                    <a:p>
                      <a:pPr fontAlgn="t"/>
                      <a:r>
                        <a:rPr lang="en-US" dirty="0">
                          <a:solidFill>
                            <a:srgbClr val="FFFF00"/>
                          </a:solidFill>
                          <a:effectLst/>
                          <a:latin typeface="helvetica"/>
                        </a:rPr>
                        <a:t>(1)(2)(3)(4)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(14)(23)</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(13)(24)</a:t>
                      </a:r>
                    </a:p>
                  </a:txBody>
                  <a:tcPr marL="15240" marR="15240" marT="15240" marB="15240">
                    <a:lnL>
                      <a:noFill/>
                    </a:lnL>
                    <a:lnR>
                      <a:noFill/>
                    </a:lnR>
                    <a:lnT>
                      <a:noFill/>
                    </a:lnT>
                    <a:lnB>
                      <a:noFill/>
                    </a:lnB>
                  </a:tcPr>
                </a:tc>
              </a:tr>
              <a:tr h="0">
                <a:tc>
                  <a:txBody>
                    <a:bodyPr/>
                    <a:lstStyle/>
                    <a:p>
                      <a:pPr fontAlgn="t"/>
                      <a:r>
                        <a:rPr lang="en-US" dirty="0">
                          <a:solidFill>
                            <a:srgbClr val="FFFF00"/>
                          </a:solidFill>
                          <a:effectLst/>
                          <a:latin typeface="helvetica"/>
                        </a:rPr>
                        <a:t>(12)(34)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(13)(24)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(14)(23)</a:t>
                      </a:r>
                    </a:p>
                  </a:txBody>
                  <a:tcPr marL="15240" marR="15240" marT="15240" marB="15240">
                    <a:lnL>
                      <a:noFill/>
                    </a:lnL>
                    <a:lnR>
                      <a:noFill/>
                    </a:lnR>
                    <a:lnT>
                      <a:noFill/>
                    </a:lnT>
                    <a:lnB>
                      <a:noFill/>
                    </a:lnB>
                  </a:tcPr>
                </a:tc>
              </a:tr>
              <a:tr h="0">
                <a:tc>
                  <a:txBody>
                    <a:bodyPr/>
                    <a:lstStyle/>
                    <a:p>
                      <a:pPr fontAlgn="t"/>
                      <a:r>
                        <a:rPr lang="en-US" dirty="0">
                          <a:solidFill>
                            <a:srgbClr val="FFFF00"/>
                          </a:solidFill>
                          <a:effectLst/>
                          <a:latin typeface="helvetica"/>
                        </a:rPr>
                        <a:t>(14)(23)</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chemeClr val="tx1"/>
                          </a:solidFill>
                          <a:effectLst/>
                          <a:latin typeface="helvetica"/>
                        </a:rPr>
                        <a:t>(14)(23)</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(13)(24)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r>
              <a:tr h="0">
                <a:tc>
                  <a:txBody>
                    <a:bodyPr/>
                    <a:lstStyle/>
                    <a:p>
                      <a:pPr fontAlgn="t"/>
                      <a:r>
                        <a:rPr lang="en-US" dirty="0">
                          <a:solidFill>
                            <a:srgbClr val="FFFF00"/>
                          </a:solidFill>
                          <a:effectLst/>
                          <a:latin typeface="helvetica"/>
                        </a:rPr>
                        <a:t>(13)(24)</a:t>
                      </a:r>
                      <a:br>
                        <a:rPr lang="en-US" dirty="0">
                          <a:solidFill>
                            <a:srgbClr val="FFFF00"/>
                          </a:solidFill>
                          <a:effectLst/>
                          <a:latin typeface="helvetica"/>
                        </a:rPr>
                      </a:br>
                      <a:endParaRPr lang="en-US" dirty="0">
                        <a:solidFill>
                          <a:srgbClr val="FFFF00"/>
                        </a:solidFill>
                        <a:effectLst/>
                        <a:latin typeface="helvetica"/>
                      </a:endParaRPr>
                    </a:p>
                  </a:txBody>
                  <a:tcPr marL="15240" marR="15240" marT="15240" marB="15240">
                    <a:lnL>
                      <a:noFill/>
                    </a:lnL>
                    <a:lnR>
                      <a:noFill/>
                    </a:lnR>
                    <a:lnT>
                      <a:noFill/>
                    </a:lnT>
                    <a:lnB>
                      <a:noFill/>
                    </a:lnB>
                    <a:solidFill>
                      <a:srgbClr val="000000"/>
                    </a:solidFill>
                  </a:tcPr>
                </a:tc>
                <a:tc>
                  <a:txBody>
                    <a:bodyPr/>
                    <a:lstStyle/>
                    <a:p>
                      <a:pPr fontAlgn="t"/>
                      <a:r>
                        <a:rPr lang="en-US" dirty="0">
                          <a:solidFill>
                            <a:schemeClr val="tx1"/>
                          </a:solidFill>
                          <a:effectLst/>
                          <a:latin typeface="helvetica"/>
                        </a:rPr>
                        <a:t>(13)(24)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(14)(23)</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c>
                  <a:txBody>
                    <a:bodyPr/>
                    <a:lstStyle/>
                    <a:p>
                      <a:pPr fontAlgn="t"/>
                      <a:r>
                        <a:rPr lang="en-US" dirty="0">
                          <a:solidFill>
                            <a:schemeClr val="tx1"/>
                          </a:solidFill>
                          <a:effectLst/>
                          <a:latin typeface="helvetica"/>
                        </a:rPr>
                        <a:t>(1)(2)(3)(4)</a:t>
                      </a:r>
                    </a:p>
                  </a:txBody>
                  <a:tcPr marL="15240" marR="15240" marT="15240" marB="15240">
                    <a:lnL>
                      <a:noFill/>
                    </a:lnL>
                    <a:lnR>
                      <a:noFill/>
                    </a:lnR>
                    <a:lnT>
                      <a:noFill/>
                    </a:lnT>
                    <a:lnB>
                      <a:noFill/>
                    </a:lnB>
                  </a:tcPr>
                </a:tc>
              </a:tr>
            </a:tbl>
          </a:graphicData>
        </a:graphic>
      </p:graphicFrame>
      <p:sp>
        <p:nvSpPr>
          <p:cNvPr id="7" name="Rectangle 2"/>
          <p:cNvSpPr>
            <a:spLocks noChangeArrowheads="1"/>
          </p:cNvSpPr>
          <p:nvPr/>
        </p:nvSpPr>
        <p:spPr bwMode="auto">
          <a:xfrm>
            <a:off x="276225" y="23193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FF00"/>
                </a:solidFill>
                <a:effectLst/>
                <a:latin typeface="helvetica"/>
                <a:cs typeface="Arial" pitchFamily="34" charset="0"/>
              </a:rPr>
              <a:t/>
            </a:r>
            <a:br>
              <a:rPr kumimoji="0" lang="en-US" altLang="en-US" sz="1800" b="0" i="0" u="none" strike="noStrike" cap="none" normalizeH="0" baseline="0" dirty="0" smtClean="0">
                <a:ln>
                  <a:noFill/>
                </a:ln>
                <a:solidFill>
                  <a:srgbClr val="FFFF00"/>
                </a:solidFill>
                <a:effectLst/>
                <a:latin typeface="helvetica"/>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894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that we, in fact, have a group.</a:t>
            </a:r>
            <a:endParaRPr lang="en-US" dirty="0"/>
          </a:p>
        </p:txBody>
      </p:sp>
      <p:sp>
        <p:nvSpPr>
          <p:cNvPr id="3" name="Content Placeholder 2"/>
          <p:cNvSpPr>
            <a:spLocks noGrp="1"/>
          </p:cNvSpPr>
          <p:nvPr>
            <p:ph sz="quarter" idx="13"/>
          </p:nvPr>
        </p:nvSpPr>
        <p:spPr/>
        <p:txBody>
          <a:bodyPr/>
          <a:lstStyle/>
          <a:p>
            <a:r>
              <a:rPr lang="en-US" dirty="0"/>
              <a:t>Verify that no new elements were created:  all are displayed in the table.  Verify that the associative law holds:  for example, (12)(34)*[(13)(24)*(14)(23)] is the same as [(12)(34)*(13)(24)]*(14)(23).  Show for each grouping; begin by working from within sets of parenthetically enclosed permutations.  It is straightforward from the table that (1)(2)(3)(4) is an identity element; it is also straightforward from the table that there is no other identity element.  Finally, read the table to see that each element is its own inverse:  (12)(34)*(12)(34) = (1)(2)(3)(4), for example.    Thus, this set of four permutations, representing rigid motions of a non-square rectangle, forms a group.  It was discovered by Felix Klein and is referred to as the Klein 4-Group (Vierergruppe) and is often denoted V.  </a:t>
            </a:r>
          </a:p>
        </p:txBody>
      </p:sp>
    </p:spTree>
    <p:extLst>
      <p:ext uri="{BB962C8B-B14F-4D97-AF65-F5344CB8AC3E}">
        <p14:creationId xmlns:p14="http://schemas.microsoft.com/office/powerpoint/2010/main" xmlns="" val="376977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the approaches together:  Spatial </a:t>
            </a:r>
            <a:r>
              <a:rPr lang="en-US" dirty="0" smtClean="0"/>
              <a:t>Representation of the Klein 4-Group</a:t>
            </a:r>
            <a:endParaRPr lang="en-US" dirty="0"/>
          </a:p>
        </p:txBody>
      </p:sp>
      <p:sp>
        <p:nvSpPr>
          <p:cNvPr id="3" name="Content Placeholder 2"/>
          <p:cNvSpPr>
            <a:spLocks noGrp="1"/>
          </p:cNvSpPr>
          <p:nvPr>
            <p:ph sz="quarter" idx="13"/>
          </p:nvPr>
        </p:nvSpPr>
        <p:spPr/>
        <p:txBody>
          <a:bodyPr/>
          <a:lstStyle/>
          <a:p>
            <a:r>
              <a:rPr lang="en-US" dirty="0" smtClean="0"/>
              <a:t>The Klein 4-group may be represent spatially as the rigid motions of a non-square rectangle—a well-known fact.  These correspond to the tiles shown earlier.  </a:t>
            </a:r>
            <a:endParaRPr lang="en-US" dirty="0"/>
          </a:p>
          <a:p>
            <a:r>
              <a:rPr lang="en-US" dirty="0" smtClean="0"/>
              <a:t>Base Tile (1)(2)(3)(4); Vertical Flip (12)(34)</a:t>
            </a:r>
            <a:r>
              <a:rPr lang="en-US" dirty="0"/>
              <a:t/>
            </a:r>
            <a:br>
              <a:rPr lang="en-US" dirty="0"/>
            </a:br>
            <a:endParaRPr lang="en-US" dirty="0"/>
          </a:p>
          <a:p>
            <a:endParaRPr lang="en-US" dirty="0" smtClean="0"/>
          </a:p>
          <a:p>
            <a:endParaRPr lang="en-US" dirty="0"/>
          </a:p>
          <a:p>
            <a:endParaRPr lang="en-US" dirty="0" smtClean="0"/>
          </a:p>
          <a:p>
            <a:pPr marL="0" indent="0">
              <a:buNone/>
            </a:pPr>
            <a:r>
              <a:rPr lang="en-US" dirty="0" smtClean="0"/>
              <a:t>Horizontal Flip (14)(23); Rotation through 180 degrees (13)(24)</a:t>
            </a:r>
          </a:p>
          <a:p>
            <a:endParaRPr lang="en-US" dirty="0"/>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874818"/>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2895600"/>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158" y="4953000"/>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43200" y="4953000"/>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4471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ho">
  <a:themeElements>
    <a:clrScheme name="Custom 2">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2E2224"/>
      </a:hlink>
      <a:folHlink>
        <a:srgbClr val="2E2224"/>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0E18316-277A-4CC8-84DB-38786BF662A1}">
  <ds:schemaRefs>
    <ds:schemaRef ds:uri="ESRI.ArcGIS.Mapping.OfficeIntegration.PowerPointInfo"/>
  </ds:schemaRefs>
</ds:datastoreItem>
</file>

<file path=customXml/itemProps2.xml><?xml version="1.0" encoding="utf-8"?>
<ds:datastoreItem xmlns:ds="http://schemas.openxmlformats.org/officeDocument/2006/customXml" ds:itemID="{EB3DC404-1E62-4F48-9FF6-AB53DF7EA5F1}">
  <ds:schemaRefs>
    <ds:schemaRef ds:uri="ESRI.ArcGIS.Mapping.OfficeIntegration.PowerPointInfo"/>
  </ds:schemaRefs>
</ds:datastoreItem>
</file>

<file path=customXml/itemProps3.xml><?xml version="1.0" encoding="utf-8"?>
<ds:datastoreItem xmlns:ds="http://schemas.openxmlformats.org/officeDocument/2006/customXml" ds:itemID="{1FD53F04-941B-4800-A0CA-44D26F101A66}">
  <ds:schemaRefs>
    <ds:schemaRef ds:uri="ESRI.ArcGIS.Mapping.OfficeIntegration.PowerPointInfo"/>
  </ds:schemaRefs>
</ds:datastoreItem>
</file>

<file path=customXml/itemProps4.xml><?xml version="1.0" encoding="utf-8"?>
<ds:datastoreItem xmlns:ds="http://schemas.openxmlformats.org/officeDocument/2006/customXml" ds:itemID="{7D28B7C1-6C5F-4C92-B78C-10C79A904C9F}">
  <ds:schemaRefs>
    <ds:schemaRef ds:uri="ESRI.ArcGIS.Mapping.OfficeIntegration.PowerPointInfo"/>
  </ds:schemaRefs>
</ds:datastoreItem>
</file>

<file path=customXml/itemProps5.xml><?xml version="1.0" encoding="utf-8"?>
<ds:datastoreItem xmlns:ds="http://schemas.openxmlformats.org/officeDocument/2006/customXml" ds:itemID="{D7C36DE4-DAA3-4F83-A89E-745E15A56F63}">
  <ds:schemaRefs>
    <ds:schemaRef ds:uri="ESRI.ArcGIS.Mapping.OfficeIntegration.PowerPointInfo"/>
  </ds:schemaRefs>
</ds:datastoreItem>
</file>

<file path=customXml/itemProps6.xml><?xml version="1.0" encoding="utf-8"?>
<ds:datastoreItem xmlns:ds="http://schemas.openxmlformats.org/officeDocument/2006/customXml" ds:itemID="{A15FB254-0268-4FA2-BB5C-8CCBA9DF0948}">
  <ds:schemaRefs>
    <ds:schemaRef ds:uri="ESRI.ArcGIS.Mapping.OfficeIntegration.PowerPointInfo"/>
  </ds:schemaRefs>
</ds:datastoreItem>
</file>

<file path=customXml/itemProps7.xml><?xml version="1.0" encoding="utf-8"?>
<ds:datastoreItem xmlns:ds="http://schemas.openxmlformats.org/officeDocument/2006/customXml" ds:itemID="{4DC3A297-4359-4C9B-807D-7B7724A405F5}">
  <ds:schemaRefs>
    <ds:schemaRef ds:uri="ESRI.ArcGIS.Mapping.OfficeIntegration.PowerPointInfo"/>
  </ds:schemaRefs>
</ds:datastoreItem>
</file>

<file path=customXml/itemProps8.xml><?xml version="1.0" encoding="utf-8"?>
<ds:datastoreItem xmlns:ds="http://schemas.openxmlformats.org/officeDocument/2006/customXml" ds:itemID="{7D134714-FF25-4962-A13C-2153B2C6102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Adjacency</Template>
  <TotalTime>21908</TotalTime>
  <Words>1426</Words>
  <Application>Microsoft Office PowerPoint</Application>
  <PresentationFormat>On-screen Show (4:3)</PresentationFormat>
  <Paragraphs>147</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Soho</vt:lpstr>
      <vt:lpstr>Apex</vt:lpstr>
      <vt:lpstr>Spatial Mathematics:   Selected Examples</vt:lpstr>
      <vt:lpstr>Tiling</vt:lpstr>
      <vt:lpstr>Tile Orientation to Force Matching</vt:lpstr>
      <vt:lpstr>Combine Pattern Elements—Spatial Only Approach</vt:lpstr>
      <vt:lpstr>Are There Other Orientations?  Non-spatial only approach</vt:lpstr>
      <vt:lpstr>Klein 4-Group:  Permutation Representations</vt:lpstr>
      <vt:lpstr>Klein 4 Group:  Table</vt:lpstr>
      <vt:lpstr>Verify that we, in fact, have a group.</vt:lpstr>
      <vt:lpstr>Putting the approaches together:  Spatial Representation of the Klein 4-Group</vt:lpstr>
      <vt:lpstr>Application:  Tiling of 3D Models</vt:lpstr>
      <vt:lpstr>Group Structure Proves All Possible Patterns Have Been Generated</vt:lpstr>
      <vt:lpstr>Beyond the Group…</vt:lpstr>
      <vt:lpstr>Challenge</vt:lpstr>
      <vt:lpstr>Why Spatial Mathematics?</vt:lpstr>
      <vt:lpstr>Poles of Inaccessibility</vt:lpstr>
      <vt:lpstr>Poles of Inaccessibility</vt:lpstr>
      <vt:lpstr>Poles of Inaccessibility</vt:lpstr>
      <vt:lpstr>Analyzing Centers of Population</vt:lpstr>
      <vt:lpstr>Analyzing Centers of Population The mean center is the average x and y coordinate of all of the features in a study area.</vt:lpstr>
      <vt:lpstr>Analyzing Centers of Population</vt:lpstr>
      <vt:lpstr>Analyzing Centers of Population</vt:lpstr>
      <vt:lpstr>Slide 22</vt:lpstr>
      <vt:lpstr>For further investigation:  Spatial Mathematics:  Theory and Practice Through Mapping</vt:lpstr>
      <vt:lpstr>Related Reading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Mathematics:   Selected Examples</dc:title>
  <dc:creator>Sandy Arlinghaus</dc:creator>
  <cp:lastModifiedBy>Alma</cp:lastModifiedBy>
  <cp:revision>49</cp:revision>
  <dcterms:created xsi:type="dcterms:W3CDTF">2015-01-23T20:52:22Z</dcterms:created>
  <dcterms:modified xsi:type="dcterms:W3CDTF">2015-06-11T20:13:14Z</dcterms:modified>
</cp:coreProperties>
</file>