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290" r:id="rId4"/>
    <p:sldId id="292" r:id="rId5"/>
    <p:sldId id="279" r:id="rId6"/>
    <p:sldId id="282" r:id="rId7"/>
    <p:sldId id="281" r:id="rId8"/>
    <p:sldId id="283" r:id="rId9"/>
    <p:sldId id="284" r:id="rId10"/>
    <p:sldId id="288" r:id="rId11"/>
    <p:sldId id="285" r:id="rId12"/>
    <p:sldId id="286" r:id="rId13"/>
    <p:sldId id="269" r:id="rId14"/>
    <p:sldId id="270" r:id="rId15"/>
    <p:sldId id="258" r:id="rId16"/>
    <p:sldId id="287" r:id="rId17"/>
    <p:sldId id="273" r:id="rId18"/>
    <p:sldId id="274" r:id="rId19"/>
    <p:sldId id="275" r:id="rId20"/>
    <p:sldId id="263" r:id="rId2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bg1"/>
    </p:penClr>
  </p:showPr>
  <p:clrMru>
    <a:srgbClr val="33CC33"/>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9584" autoAdjust="0"/>
    <p:restoredTop sz="90929"/>
  </p:normalViewPr>
  <p:slideViewPr>
    <p:cSldViewPr>
      <p:cViewPr varScale="1">
        <p:scale>
          <a:sx n="109" d="100"/>
          <a:sy n="109" d="100"/>
        </p:scale>
        <p:origin x="-4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E8700A-0E44-48EC-9DE2-E639ABB1B4A7}" type="slidenum">
              <a:rPr lang="en-US"/>
              <a:pPr>
                <a:defRPr/>
              </a:pPr>
              <a:t>‹#›</a:t>
            </a:fld>
            <a:endParaRPr lang="en-US"/>
          </a:p>
        </p:txBody>
      </p:sp>
    </p:spTree>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CC67CD-7C3E-47B4-AC82-5B8637AC951B}" type="slidenum">
              <a:rPr lang="en-US"/>
              <a:pPr>
                <a:defRPr/>
              </a:pPr>
              <a:t>‹#›</a:t>
            </a:fld>
            <a:endParaRPr lang="en-US"/>
          </a:p>
        </p:txBody>
      </p:sp>
    </p:spTree>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1ED539-F61A-4EC8-A95C-51CE2784B8FC}" type="slidenum">
              <a:rPr lang="en-US"/>
              <a:pPr>
                <a:defRPr/>
              </a:pPr>
              <a:t>‹#›</a:t>
            </a:fld>
            <a:endParaRPr lang="en-US"/>
          </a:p>
        </p:txBody>
      </p:sp>
    </p:spTree>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B29A44-7C87-455E-8E86-64CC1A06B659}" type="slidenum">
              <a:rPr lang="en-US"/>
              <a:pPr>
                <a:defRPr/>
              </a:pPr>
              <a:t>‹#›</a:t>
            </a:fld>
            <a:endParaRPr lang="en-US"/>
          </a:p>
        </p:txBody>
      </p:sp>
    </p:spTree>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E21695-54DF-4C20-8966-3CA6C40988FD}" type="slidenum">
              <a:rPr lang="en-US"/>
              <a:pPr>
                <a:defRPr/>
              </a:pPr>
              <a:t>‹#›</a:t>
            </a:fld>
            <a:endParaRPr lang="en-US"/>
          </a:p>
        </p:txBody>
      </p:sp>
    </p:spTree>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E1E68D-AF49-4B65-8C65-7BFA2C9FF668}" type="slidenum">
              <a:rPr lang="en-US"/>
              <a:pPr>
                <a:defRPr/>
              </a:pPr>
              <a:t>‹#›</a:t>
            </a:fld>
            <a:endParaRPr lang="en-US"/>
          </a:p>
        </p:txBody>
      </p:sp>
    </p:spTree>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25C959-F925-480A-B287-548F5EB26D02}" type="slidenum">
              <a:rPr lang="en-US"/>
              <a:pPr>
                <a:defRPr/>
              </a:pPr>
              <a:t>‹#›</a:t>
            </a:fld>
            <a:endParaRPr lang="en-US"/>
          </a:p>
        </p:txBody>
      </p:sp>
    </p:spTree>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7AB4F5A-694A-4786-9518-8DFF264CB5AA}" type="slidenum">
              <a:rPr lang="en-US"/>
              <a:pPr>
                <a:defRPr/>
              </a:pPr>
              <a:t>‹#›</a:t>
            </a:fld>
            <a:endParaRPr lang="en-US"/>
          </a:p>
        </p:txBody>
      </p:sp>
    </p:spTree>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55CC67F-F68B-4340-AE44-85E5296F37AD}" type="slidenum">
              <a:rPr lang="en-US"/>
              <a:pPr>
                <a:defRPr/>
              </a:pPr>
              <a:t>‹#›</a:t>
            </a:fld>
            <a:endParaRPr lang="en-US"/>
          </a:p>
        </p:txBody>
      </p:sp>
    </p:spTree>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3AF07A8-8792-4941-86C5-7297C4B1C129}" type="slidenum">
              <a:rPr lang="en-US"/>
              <a:pPr>
                <a:defRPr/>
              </a:pPr>
              <a:t>‹#›</a:t>
            </a:fld>
            <a:endParaRPr lang="en-US"/>
          </a:p>
        </p:txBody>
      </p:sp>
    </p:spTree>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2A617A-E800-4504-B5F0-85CFD67B7428}" type="slidenum">
              <a:rPr lang="en-US"/>
              <a:pPr>
                <a:defRPr/>
              </a:pPr>
              <a:t>‹#›</a:t>
            </a:fld>
            <a:endParaRPr lang="en-US"/>
          </a:p>
        </p:txBody>
      </p:sp>
    </p:spTree>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B3E7C7-3456-4523-994F-402D9F5ACAD4}" type="slidenum">
              <a:rPr lang="en-US"/>
              <a:pPr>
                <a:defRPr/>
              </a:pPr>
              <a:t>‹#›</a:t>
            </a:fld>
            <a:endParaRPr lang="en-US"/>
          </a:p>
        </p:txBody>
      </p:sp>
    </p:spTree>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alphaModFix amt="97000"/>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D468B83E-F61B-4B80-BE54-CE2204517FB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www.archivedmemorialsonline.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hyperlink" Target="http://www.mylovedone.com/GEOMAT/Sandy/"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mylovedone.com/" TargetMode="External"/><Relationship Id="rId2" Type="http://schemas.openxmlformats.org/officeDocument/2006/relationships/hyperlink" Target="http://www.csfnet.org/" TargetMode="External"/><Relationship Id="rId1" Type="http://schemas.openxmlformats.org/officeDocument/2006/relationships/slideLayout" Target="../slideLayouts/slideLayout6.xml"/><Relationship Id="rId5" Type="http://schemas.openxmlformats.org/officeDocument/2006/relationships/hyperlink" Target="http://www.chapelhillgrandrapids.com/" TargetMode="External"/><Relationship Id="rId4" Type="http://schemas.openxmlformats.org/officeDocument/2006/relationships/hyperlink" Target="http://www.archivedmemorialsonline.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Arlington_National_Cemetery" TargetMode="External"/><Relationship Id="rId2" Type="http://schemas.openxmlformats.org/officeDocument/2006/relationships/hyperlink" Target="http://www.epa.gov/oppefed1/models/water/golf_course_adjustment_factors.htm"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
            <a:ext cx="7772400" cy="2362200"/>
          </a:xfrm>
          <a:solidFill>
            <a:schemeClr val="tx1"/>
          </a:solidFill>
          <a:ln w="76200" cmpd="tri">
            <a:solidFill>
              <a:schemeClr val="bg1"/>
            </a:solidFill>
          </a:ln>
          <a:effectLst>
            <a:prstShdw prst="shdw13" dist="53882" dir="13500000">
              <a:schemeClr val="tx2">
                <a:alpha val="50000"/>
              </a:schemeClr>
            </a:prstShdw>
          </a:effectLst>
        </p:spPr>
        <p:txBody>
          <a:bodyPr/>
          <a:lstStyle/>
          <a:p>
            <a:pPr eaLnBrk="1" hangingPunct="1"/>
            <a:r>
              <a:rPr lang="en-US" sz="4800" b="1" dirty="0" smtClean="0">
                <a:solidFill>
                  <a:schemeClr val="bg1"/>
                </a:solidFill>
                <a:latin typeface="Arial" charset="0"/>
              </a:rPr>
              <a:t>The Perimeter Project:</a:t>
            </a:r>
            <a:r>
              <a:rPr lang="en-US" dirty="0" smtClean="0">
                <a:solidFill>
                  <a:schemeClr val="bg1"/>
                </a:solidFill>
                <a:latin typeface="Arial" charset="0"/>
              </a:rPr>
              <a:t/>
            </a:r>
            <a:br>
              <a:rPr lang="en-US" dirty="0" smtClean="0">
                <a:solidFill>
                  <a:schemeClr val="bg1"/>
                </a:solidFill>
                <a:latin typeface="Arial" charset="0"/>
              </a:rPr>
            </a:br>
            <a:r>
              <a:rPr lang="en-US" sz="3600" dirty="0" smtClean="0">
                <a:solidFill>
                  <a:schemeClr val="bg1"/>
                </a:solidFill>
                <a:latin typeface="Arial" charset="0"/>
              </a:rPr>
              <a:t>Cemetery Zoning Used in </a:t>
            </a:r>
            <a:br>
              <a:rPr lang="en-US" sz="3600" dirty="0" smtClean="0">
                <a:solidFill>
                  <a:schemeClr val="bg1"/>
                </a:solidFill>
                <a:latin typeface="Arial" charset="0"/>
              </a:rPr>
            </a:br>
            <a:r>
              <a:rPr lang="en-US" sz="3600" dirty="0" smtClean="0">
                <a:solidFill>
                  <a:schemeClr val="bg1"/>
                </a:solidFill>
                <a:latin typeface="Arial" charset="0"/>
              </a:rPr>
              <a:t>Fragile Lands Protection--</a:t>
            </a:r>
            <a:br>
              <a:rPr lang="en-US" sz="3600" dirty="0" smtClean="0">
                <a:solidFill>
                  <a:schemeClr val="bg1"/>
                </a:solidFill>
                <a:latin typeface="Arial" charset="0"/>
              </a:rPr>
            </a:br>
            <a:r>
              <a:rPr lang="en-US" sz="3600" dirty="0" smtClean="0">
                <a:solidFill>
                  <a:schemeClr val="bg1"/>
                </a:solidFill>
                <a:latin typeface="Arial" charset="0"/>
              </a:rPr>
              <a:t>Part III</a:t>
            </a:r>
          </a:p>
        </p:txBody>
      </p:sp>
      <p:sp>
        <p:nvSpPr>
          <p:cNvPr id="2051" name="Rectangle 3"/>
          <p:cNvSpPr>
            <a:spLocks noGrp="1" noChangeArrowheads="1"/>
          </p:cNvSpPr>
          <p:nvPr>
            <p:ph type="subTitle" idx="1"/>
          </p:nvPr>
        </p:nvSpPr>
        <p:spPr>
          <a:xfrm>
            <a:off x="1371600" y="2895600"/>
            <a:ext cx="6400800" cy="3810000"/>
          </a:xfrm>
          <a:solidFill>
            <a:schemeClr val="bg1"/>
          </a:solidFill>
          <a:ln w="76200" cmpd="tri">
            <a:solidFill>
              <a:schemeClr val="tx1"/>
            </a:solidFill>
          </a:ln>
        </p:spPr>
        <p:txBody>
          <a:bodyPr/>
          <a:lstStyle/>
          <a:p>
            <a:pPr eaLnBrk="1" hangingPunct="1"/>
            <a:endParaRPr lang="en-US" sz="1600" dirty="0" smtClean="0">
              <a:latin typeface="Arial" charset="0"/>
            </a:endParaRPr>
          </a:p>
          <a:p>
            <a:pPr eaLnBrk="1" hangingPunct="1"/>
            <a:r>
              <a:rPr lang="en-US" sz="1600" dirty="0" smtClean="0">
                <a:latin typeface="Arial" charset="0"/>
              </a:rPr>
              <a:t>Sandra L. </a:t>
            </a:r>
            <a:r>
              <a:rPr lang="en-US" sz="1600" dirty="0" err="1" smtClean="0">
                <a:latin typeface="Arial" charset="0"/>
              </a:rPr>
              <a:t>Arlinghaus</a:t>
            </a:r>
            <a:r>
              <a:rPr lang="en-US" sz="1600" dirty="0" smtClean="0">
                <a:latin typeface="Arial" charset="0"/>
              </a:rPr>
              <a:t> and William E. </a:t>
            </a:r>
            <a:r>
              <a:rPr lang="en-US" sz="1600" dirty="0" err="1" smtClean="0">
                <a:latin typeface="Arial" charset="0"/>
              </a:rPr>
              <a:t>Arlinghaus</a:t>
            </a:r>
            <a:endParaRPr lang="en-US" sz="2000" dirty="0" smtClean="0">
              <a:latin typeface="Arial" charset="0"/>
            </a:endParaRPr>
          </a:p>
          <a:p>
            <a:pPr eaLnBrk="1" hangingPunct="1"/>
            <a:endParaRPr lang="en-US" sz="2000" dirty="0" smtClean="0">
              <a:latin typeface="Arial" charset="0"/>
            </a:endParaRPr>
          </a:p>
          <a:p>
            <a:pPr eaLnBrk="1" hangingPunct="1"/>
            <a:r>
              <a:rPr lang="en-US" sz="1800" dirty="0" smtClean="0">
                <a:latin typeface="Arial" charset="0"/>
              </a:rPr>
              <a:t>Presented at the </a:t>
            </a:r>
          </a:p>
          <a:p>
            <a:pPr eaLnBrk="1" hangingPunct="1"/>
            <a:r>
              <a:rPr lang="en-US" sz="1800" dirty="0" smtClean="0">
                <a:latin typeface="Arial" charset="0"/>
              </a:rPr>
              <a:t>Second Annual </a:t>
            </a:r>
            <a:r>
              <a:rPr lang="en-US" sz="1800" dirty="0" err="1" smtClean="0">
                <a:latin typeface="Arial" charset="0"/>
              </a:rPr>
              <a:t>GooglEarth</a:t>
            </a:r>
            <a:r>
              <a:rPr lang="en-US" sz="1800" dirty="0" smtClean="0">
                <a:latin typeface="Arial" charset="0"/>
              </a:rPr>
              <a:t> Day Conference</a:t>
            </a:r>
          </a:p>
          <a:p>
            <a:pPr eaLnBrk="1" hangingPunct="1"/>
            <a:r>
              <a:rPr lang="en-US" sz="1800" dirty="0" smtClean="0">
                <a:latin typeface="Arial" charset="0"/>
              </a:rPr>
              <a:t>Held in 2024 Dana Building</a:t>
            </a:r>
          </a:p>
          <a:p>
            <a:pPr eaLnBrk="1" hangingPunct="1"/>
            <a:r>
              <a:rPr lang="en-US" sz="1800" dirty="0" smtClean="0">
                <a:latin typeface="Arial" charset="0"/>
              </a:rPr>
              <a:t>School of Natural Resources and Environment</a:t>
            </a:r>
          </a:p>
          <a:p>
            <a:pPr eaLnBrk="1" hangingPunct="1"/>
            <a:r>
              <a:rPr lang="en-US" sz="1800" dirty="0" smtClean="0">
                <a:latin typeface="Arial" charset="0"/>
              </a:rPr>
              <a:t>The University of Michigan</a:t>
            </a:r>
          </a:p>
          <a:p>
            <a:pPr eaLnBrk="1" hangingPunct="1"/>
            <a:r>
              <a:rPr lang="en-US" sz="1800" dirty="0" smtClean="0">
                <a:latin typeface="Arial" charset="0"/>
              </a:rPr>
              <a:t>April 22, 2010</a:t>
            </a:r>
          </a:p>
          <a:p>
            <a:pPr eaLnBrk="1" hangingPunct="1"/>
            <a:endParaRPr lang="en-US" sz="2000" dirty="0" smtClean="0">
              <a:latin typeface="Arial" charset="0"/>
            </a:endParaRPr>
          </a:p>
          <a:p>
            <a:pPr eaLnBrk="1" hangingPunct="1"/>
            <a:r>
              <a:rPr lang="en-US" sz="1200" dirty="0" smtClean="0">
                <a:latin typeface="Arial" charset="0"/>
              </a:rPr>
              <a:t>To appear in </a:t>
            </a:r>
            <a:r>
              <a:rPr lang="en-US" sz="1200" i="1" dirty="0" smtClean="0">
                <a:latin typeface="Arial" charset="0"/>
              </a:rPr>
              <a:t>Solstice:  An Electronic Journal of Geography and Mathematics</a:t>
            </a:r>
            <a:r>
              <a:rPr lang="en-US" sz="1200" dirty="0" smtClean="0">
                <a:latin typeface="Arial" charset="0"/>
              </a:rPr>
              <a:t>.  Forthcoming in Volume XXI, Number 1, June 2010 (copyright retained by the authors).</a:t>
            </a:r>
          </a:p>
        </p:txBody>
      </p:sp>
    </p:spTree>
  </p:cSld>
  <p:clrMapOvr>
    <a:masterClrMapping/>
  </p:clrMapOvr>
  <p:transition spd="slow">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verart2.gif"/>
          <p:cNvPicPr>
            <a:picLocks noChangeAspect="1"/>
          </p:cNvPicPr>
          <p:nvPr/>
        </p:nvPicPr>
        <p:blipFill>
          <a:blip r:embed="rId2" cstate="print"/>
          <a:stretch>
            <a:fillRect/>
          </a:stretch>
        </p:blipFill>
        <p:spPr>
          <a:xfrm>
            <a:off x="1552575" y="1652587"/>
            <a:ext cx="6038850" cy="3552825"/>
          </a:xfrm>
          <a:prstGeom prst="rect">
            <a:avLst/>
          </a:prstGeom>
        </p:spPr>
      </p:pic>
      <p:sp>
        <p:nvSpPr>
          <p:cNvPr id="3" name="TextBox 2"/>
          <p:cNvSpPr txBox="1"/>
          <p:nvPr/>
        </p:nvSpPr>
        <p:spPr>
          <a:xfrm>
            <a:off x="2590800" y="533400"/>
            <a:ext cx="3926075" cy="830997"/>
          </a:xfrm>
          <a:prstGeom prst="rect">
            <a:avLst/>
          </a:prstGeom>
          <a:noFill/>
        </p:spPr>
        <p:txBody>
          <a:bodyPr wrap="none" rtlCol="0">
            <a:spAutoFit/>
          </a:bodyPr>
          <a:lstStyle/>
          <a:p>
            <a:pPr algn="ctr"/>
            <a:r>
              <a:rPr lang="en-US" dirty="0" smtClean="0"/>
              <a:t>Mixed Use Visualization:</a:t>
            </a:r>
          </a:p>
          <a:p>
            <a:pPr algn="ctr"/>
            <a:r>
              <a:rPr lang="en-US" dirty="0" smtClean="0"/>
              <a:t>Cemetery use on Golf Course</a:t>
            </a:r>
            <a:endParaRPr lang="en-US" dirty="0"/>
          </a:p>
        </p:txBody>
      </p:sp>
    </p:spTree>
  </p:cSld>
  <p:clrMapOvr>
    <a:masterClrMapping/>
  </p:clrMapOvr>
  <p:transition spd="slow">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
            <a:ext cx="7772400" cy="6477000"/>
          </a:xfrm>
          <a:solidFill>
            <a:schemeClr val="tx1"/>
          </a:solidFill>
          <a:ln w="76200" cmpd="tri">
            <a:solidFill>
              <a:schemeClr val="bg1"/>
            </a:solidFill>
          </a:ln>
          <a:effectLst>
            <a:prstShdw prst="shdw13" dist="53882" dir="13500000">
              <a:schemeClr val="tx2">
                <a:alpha val="50000"/>
              </a:schemeClr>
            </a:prstShdw>
          </a:effectLst>
        </p:spPr>
        <p:txBody>
          <a:bodyPr/>
          <a:lstStyle/>
          <a:p>
            <a:pPr eaLnBrk="1" hangingPunct="1"/>
            <a:r>
              <a:rPr lang="en-US" sz="4800" b="1" dirty="0" smtClean="0">
                <a:solidFill>
                  <a:schemeClr val="bg1"/>
                </a:solidFill>
                <a:latin typeface="Arial" charset="0"/>
              </a:rPr>
              <a:t>Burial Alternatives:</a:t>
            </a:r>
            <a:r>
              <a:rPr lang="en-US" dirty="0" smtClean="0">
                <a:solidFill>
                  <a:schemeClr val="bg1"/>
                </a:solidFill>
                <a:latin typeface="Arial" charset="0"/>
              </a:rPr>
              <a:t/>
            </a:r>
            <a:br>
              <a:rPr lang="en-US" dirty="0" smtClean="0">
                <a:solidFill>
                  <a:schemeClr val="bg1"/>
                </a:solidFill>
                <a:latin typeface="Arial" charset="0"/>
              </a:rPr>
            </a:br>
            <a:r>
              <a:rPr lang="en-US" sz="3600" dirty="0" smtClean="0">
                <a:solidFill>
                  <a:schemeClr val="bg1"/>
                </a:solidFill>
                <a:latin typeface="Arial" charset="0"/>
              </a:rPr>
              <a:t>Cemeteries and Golf Courses </a:t>
            </a:r>
            <a:br>
              <a:rPr lang="en-US" sz="3600" dirty="0" smtClean="0">
                <a:solidFill>
                  <a:schemeClr val="bg1"/>
                </a:solidFill>
                <a:latin typeface="Arial" charset="0"/>
              </a:rPr>
            </a:br>
            <a:r>
              <a:rPr lang="en-US" sz="3600" dirty="0" smtClean="0">
                <a:latin typeface="Arial" charset="0"/>
              </a:rPr>
              <a:t> </a:t>
            </a:r>
            <a:r>
              <a:rPr lang="en-US" sz="2000" dirty="0" smtClean="0">
                <a:solidFill>
                  <a:srgbClr val="FFFF00"/>
                </a:solidFill>
                <a:latin typeface="Arial" charset="0"/>
              </a:rPr>
              <a:t/>
            </a:r>
            <a:br>
              <a:rPr lang="en-US" sz="2000" dirty="0" smtClean="0">
                <a:solidFill>
                  <a:srgbClr val="FFFF00"/>
                </a:solidFill>
                <a:latin typeface="Arial" charset="0"/>
              </a:rPr>
            </a:br>
            <a:r>
              <a:rPr lang="en-US" sz="1600" dirty="0" smtClean="0">
                <a:solidFill>
                  <a:srgbClr val="FFFF00"/>
                </a:solidFill>
                <a:latin typeface="Arial" charset="0"/>
              </a:rPr>
              <a:t>Comments from William E. </a:t>
            </a:r>
            <a:r>
              <a:rPr lang="en-US" sz="1600" dirty="0" err="1" smtClean="0">
                <a:solidFill>
                  <a:srgbClr val="FFFF00"/>
                </a:solidFill>
                <a:latin typeface="Arial" charset="0"/>
              </a:rPr>
              <a:t>Arlinghaus</a:t>
            </a:r>
            <a:r>
              <a:rPr lang="en-US" sz="1600" dirty="0" smtClean="0">
                <a:solidFill>
                  <a:srgbClr val="FFFF00"/>
                </a:solidFill>
                <a:latin typeface="Arial" charset="0"/>
              </a:rPr>
              <a:t>, B. A.</a:t>
            </a:r>
            <a:br>
              <a:rPr lang="en-US" sz="1600" dirty="0" smtClean="0">
                <a:solidFill>
                  <a:srgbClr val="FFFF00"/>
                </a:solidFill>
                <a:latin typeface="Arial" charset="0"/>
              </a:rPr>
            </a:br>
            <a:r>
              <a:rPr lang="en-US" sz="1600" dirty="0" smtClean="0">
                <a:solidFill>
                  <a:srgbClr val="FFFF00"/>
                </a:solidFill>
                <a:latin typeface="Arial" charset="0"/>
              </a:rPr>
              <a:t>General Manager, Chapel Hill Memorial Gardens, Grand Rapids</a:t>
            </a:r>
            <a:br>
              <a:rPr lang="en-US" sz="1600" dirty="0" smtClean="0">
                <a:solidFill>
                  <a:srgbClr val="FFFF00"/>
                </a:solidFill>
                <a:latin typeface="Arial" charset="0"/>
              </a:rPr>
            </a:br>
            <a:r>
              <a:rPr lang="en-US" sz="1600" dirty="0" smtClean="0">
                <a:solidFill>
                  <a:srgbClr val="FFFF00"/>
                </a:solidFill>
                <a:latin typeface="Arial" charset="0"/>
              </a:rPr>
              <a:t>President, The Compass Group</a:t>
            </a:r>
            <a:r>
              <a:rPr lang="en-US" sz="2000" dirty="0" smtClean="0">
                <a:solidFill>
                  <a:srgbClr val="FFFF00"/>
                </a:solidFill>
                <a:latin typeface="Arial" charset="0"/>
              </a:rPr>
              <a:t/>
            </a:r>
            <a:br>
              <a:rPr lang="en-US" sz="2000" dirty="0" smtClean="0">
                <a:solidFill>
                  <a:srgbClr val="FFFF00"/>
                </a:solidFill>
                <a:latin typeface="Arial" charset="0"/>
              </a:rPr>
            </a:br>
            <a:r>
              <a:rPr lang="en-US" sz="2000" dirty="0" smtClean="0">
                <a:solidFill>
                  <a:srgbClr val="FFFF00"/>
                </a:solidFill>
                <a:latin typeface="Arial" charset="0"/>
              </a:rPr>
              <a:t/>
            </a:r>
            <a:br>
              <a:rPr lang="en-US" sz="2000" dirty="0" smtClean="0">
                <a:solidFill>
                  <a:srgbClr val="FFFF00"/>
                </a:solidFill>
                <a:latin typeface="Arial" charset="0"/>
              </a:rPr>
            </a:br>
            <a:r>
              <a:rPr lang="en-US" sz="2000" dirty="0" smtClean="0">
                <a:solidFill>
                  <a:srgbClr val="FFFF00"/>
                </a:solidFill>
                <a:latin typeface="Arial" charset="0"/>
              </a:rPr>
              <a:t> </a:t>
            </a:r>
            <a:r>
              <a:rPr lang="en-US" sz="2000" b="1" dirty="0" smtClean="0">
                <a:solidFill>
                  <a:srgbClr val="FFFF00"/>
                </a:solidFill>
                <a:latin typeface="Arial" charset="0"/>
              </a:rPr>
              <a:t>Cremation</a:t>
            </a:r>
            <a:br>
              <a:rPr lang="en-US" sz="2000" b="1" dirty="0" smtClean="0">
                <a:solidFill>
                  <a:srgbClr val="FFFF00"/>
                </a:solidFill>
                <a:latin typeface="Arial" charset="0"/>
              </a:rPr>
            </a:br>
            <a:r>
              <a:rPr lang="en-US" sz="2000" b="1" dirty="0" err="1" smtClean="0">
                <a:solidFill>
                  <a:srgbClr val="FFFF00"/>
                </a:solidFill>
                <a:latin typeface="Arial" charset="0"/>
              </a:rPr>
              <a:t>Resomation</a:t>
            </a:r>
            <a:r>
              <a:rPr lang="en-US" sz="2000" b="1" dirty="0" smtClean="0">
                <a:solidFill>
                  <a:srgbClr val="FFFF00"/>
                </a:solidFill>
                <a:latin typeface="Arial" charset="0"/>
              </a:rPr>
              <a:t/>
            </a:r>
            <a:br>
              <a:rPr lang="en-US" sz="2000" b="1" dirty="0" smtClean="0">
                <a:solidFill>
                  <a:srgbClr val="FFFF00"/>
                </a:solidFill>
                <a:latin typeface="Arial" charset="0"/>
              </a:rPr>
            </a:br>
            <a:r>
              <a:rPr lang="en-US" sz="2000" b="1" dirty="0" smtClean="0">
                <a:solidFill>
                  <a:srgbClr val="FFFF00"/>
                </a:solidFill>
                <a:latin typeface="Arial" charset="0"/>
              </a:rPr>
              <a:t>Natural Burial</a:t>
            </a:r>
            <a:br>
              <a:rPr lang="en-US" sz="2000" b="1" dirty="0" smtClean="0">
                <a:solidFill>
                  <a:srgbClr val="FFFF00"/>
                </a:solidFill>
                <a:latin typeface="Arial" charset="0"/>
              </a:rPr>
            </a:br>
            <a:r>
              <a:rPr lang="en-US" sz="2000" b="1" dirty="0" smtClean="0">
                <a:solidFill>
                  <a:srgbClr val="FFFF00"/>
                </a:solidFill>
                <a:latin typeface="Arial" charset="0"/>
              </a:rPr>
              <a:t>Legal, Perception, and Related Issues</a:t>
            </a:r>
          </a:p>
        </p:txBody>
      </p:sp>
    </p:spTree>
  </p:cSld>
  <p:clrMapOvr>
    <a:masterClrMapping/>
  </p:clrMapOvr>
  <p:transition spd="slow">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
            <a:ext cx="7772400" cy="6324600"/>
          </a:xfrm>
          <a:solidFill>
            <a:schemeClr val="tx1"/>
          </a:solidFill>
          <a:ln w="76200" cmpd="tri">
            <a:solidFill>
              <a:schemeClr val="bg1"/>
            </a:solidFill>
          </a:ln>
          <a:effectLst>
            <a:prstShdw prst="shdw13" dist="53882" dir="13500000">
              <a:schemeClr val="tx2">
                <a:alpha val="50000"/>
              </a:schemeClr>
            </a:prstShdw>
          </a:effectLst>
        </p:spPr>
        <p:txBody>
          <a:bodyPr/>
          <a:lstStyle/>
          <a:p>
            <a:pPr eaLnBrk="1" hangingPunct="1"/>
            <a:r>
              <a:rPr lang="en-US" sz="4800" b="1" dirty="0" err="1" smtClean="0">
                <a:solidFill>
                  <a:schemeClr val="bg1"/>
                </a:solidFill>
                <a:latin typeface="Arial" charset="0"/>
              </a:rPr>
              <a:t>Memorialization</a:t>
            </a:r>
            <a:r>
              <a:rPr lang="en-US" sz="4800" b="1" dirty="0" smtClean="0">
                <a:solidFill>
                  <a:schemeClr val="bg1"/>
                </a:solidFill>
                <a:latin typeface="Arial" charset="0"/>
              </a:rPr>
              <a:t>:</a:t>
            </a:r>
            <a:r>
              <a:rPr lang="en-US" dirty="0" smtClean="0">
                <a:solidFill>
                  <a:schemeClr val="bg1"/>
                </a:solidFill>
                <a:latin typeface="Arial" charset="0"/>
              </a:rPr>
              <a:t/>
            </a:r>
            <a:br>
              <a:rPr lang="en-US" dirty="0" smtClean="0">
                <a:solidFill>
                  <a:schemeClr val="bg1"/>
                </a:solidFill>
                <a:latin typeface="Arial" charset="0"/>
              </a:rPr>
            </a:br>
            <a:r>
              <a:rPr lang="en-US" sz="3600" dirty="0" smtClean="0">
                <a:solidFill>
                  <a:schemeClr val="bg1"/>
                </a:solidFill>
                <a:latin typeface="Arial" charset="0"/>
              </a:rPr>
              <a:t>Cemeteries and Golf Courses </a:t>
            </a:r>
            <a:br>
              <a:rPr lang="en-US" sz="3600" dirty="0" smtClean="0">
                <a:solidFill>
                  <a:schemeClr val="bg1"/>
                </a:solidFill>
                <a:latin typeface="Arial" charset="0"/>
              </a:rPr>
            </a:br>
            <a:r>
              <a:rPr lang="en-US" sz="3600" dirty="0" smtClean="0">
                <a:solidFill>
                  <a:schemeClr val="bg1"/>
                </a:solidFill>
                <a:latin typeface="Arial" charset="0"/>
              </a:rPr>
              <a:t/>
            </a:r>
            <a:br>
              <a:rPr lang="en-US" sz="3600" dirty="0" smtClean="0">
                <a:solidFill>
                  <a:schemeClr val="bg1"/>
                </a:solidFill>
                <a:latin typeface="Arial" charset="0"/>
              </a:rPr>
            </a:br>
            <a:r>
              <a:rPr lang="en-US" sz="3600" dirty="0" smtClean="0">
                <a:latin typeface="Arial" charset="0"/>
              </a:rPr>
              <a:t> </a:t>
            </a:r>
            <a:r>
              <a:rPr lang="en-US" sz="2000" dirty="0" smtClean="0">
                <a:solidFill>
                  <a:srgbClr val="FFFF00"/>
                </a:solidFill>
                <a:latin typeface="Arial" charset="0"/>
              </a:rPr>
              <a:t>When remains are integrated into the environment, rather than compactly stored in a vault or similar object, memorial needs may change…no longer are there marble monuments clearly and directly associated with individual remains.</a:t>
            </a:r>
            <a:br>
              <a:rPr lang="en-US" sz="2000" dirty="0" smtClean="0">
                <a:solidFill>
                  <a:srgbClr val="FFFF00"/>
                </a:solidFill>
                <a:latin typeface="Arial" charset="0"/>
              </a:rPr>
            </a:br>
            <a:r>
              <a:rPr lang="en-US" sz="2000" dirty="0" smtClean="0">
                <a:solidFill>
                  <a:srgbClr val="FFFF00"/>
                </a:solidFill>
                <a:latin typeface="Arial" charset="0"/>
              </a:rPr>
              <a:t/>
            </a:r>
            <a:br>
              <a:rPr lang="en-US" sz="2000" dirty="0" smtClean="0">
                <a:solidFill>
                  <a:srgbClr val="FFFF00"/>
                </a:solidFill>
                <a:latin typeface="Arial" charset="0"/>
              </a:rPr>
            </a:br>
            <a:r>
              <a:rPr lang="en-US" sz="2000" dirty="0" smtClean="0">
                <a:solidFill>
                  <a:srgbClr val="FFFF00"/>
                </a:solidFill>
                <a:latin typeface="Arial" charset="0"/>
              </a:rPr>
              <a:t>The Internet offers direct, individual </a:t>
            </a:r>
            <a:r>
              <a:rPr lang="en-US" sz="2000" dirty="0" err="1" smtClean="0">
                <a:solidFill>
                  <a:srgbClr val="FFFF00"/>
                </a:solidFill>
                <a:latin typeface="Arial" charset="0"/>
              </a:rPr>
              <a:t>memorialization</a:t>
            </a:r>
            <a:r>
              <a:rPr lang="en-US" sz="2000" dirty="0" smtClean="0">
                <a:solidFill>
                  <a:srgbClr val="FFFF00"/>
                </a:solidFill>
                <a:latin typeface="Arial" charset="0"/>
              </a:rPr>
              <a:t> opportunity that becomes permanent when website maintenance is trust-funded as is traditional monument maintenance.</a:t>
            </a:r>
          </a:p>
        </p:txBody>
      </p:sp>
    </p:spTree>
  </p:cSld>
  <p:clrMapOvr>
    <a:masterClrMapping/>
  </p:clrMapOvr>
  <p:transition spd="slow">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62000" y="152400"/>
            <a:ext cx="7696200" cy="1295400"/>
          </a:xfrm>
          <a:solidFill>
            <a:schemeClr val="tx1"/>
          </a:solidFill>
          <a:ln w="76200" cmpd="tri">
            <a:solidFill>
              <a:schemeClr val="bg1"/>
            </a:solidFill>
          </a:ln>
        </p:spPr>
        <p:txBody>
          <a:bodyPr/>
          <a:lstStyle/>
          <a:p>
            <a:pPr eaLnBrk="1" hangingPunct="1"/>
            <a:r>
              <a:rPr lang="en-US" sz="2800" b="1" i="1" smtClean="0">
                <a:solidFill>
                  <a:schemeClr val="bg1"/>
                </a:solidFill>
                <a:latin typeface="Arial" charset="0"/>
              </a:rPr>
              <a:t>Pilot Project:</a:t>
            </a:r>
            <a:br>
              <a:rPr lang="en-US" sz="2800" b="1" i="1" smtClean="0">
                <a:solidFill>
                  <a:schemeClr val="bg1"/>
                </a:solidFill>
                <a:latin typeface="Arial" charset="0"/>
              </a:rPr>
            </a:br>
            <a:r>
              <a:rPr lang="en-US" sz="2800" b="1" i="1" smtClean="0">
                <a:solidFill>
                  <a:schemeClr val="bg1"/>
                </a:solidFill>
                <a:latin typeface="Arial" charset="0"/>
              </a:rPr>
              <a:t>Chapel Hill Memorial Gardens </a:t>
            </a:r>
            <a:br>
              <a:rPr lang="en-US" sz="2800" b="1" i="1" smtClean="0">
                <a:solidFill>
                  <a:schemeClr val="bg1"/>
                </a:solidFill>
                <a:latin typeface="Arial" charset="0"/>
              </a:rPr>
            </a:br>
            <a:r>
              <a:rPr lang="en-US" sz="2800" b="1" i="1" smtClean="0">
                <a:solidFill>
                  <a:schemeClr val="bg1"/>
                </a:solidFill>
                <a:latin typeface="Arial" charset="0"/>
              </a:rPr>
              <a:t>Grand Rapids, Michigan</a:t>
            </a:r>
          </a:p>
        </p:txBody>
      </p:sp>
      <p:sp>
        <p:nvSpPr>
          <p:cNvPr id="9219" name="Rectangle 3"/>
          <p:cNvSpPr>
            <a:spLocks noGrp="1" noChangeArrowheads="1"/>
          </p:cNvSpPr>
          <p:nvPr>
            <p:ph type="body" idx="1"/>
          </p:nvPr>
        </p:nvSpPr>
        <p:spPr>
          <a:xfrm>
            <a:off x="685800" y="2133600"/>
            <a:ext cx="7772400" cy="4495800"/>
          </a:xfrm>
          <a:solidFill>
            <a:schemeClr val="bg1"/>
          </a:solidFill>
          <a:ln w="76200" cmpd="tri">
            <a:solidFill>
              <a:schemeClr val="tx1"/>
            </a:solidFill>
          </a:ln>
        </p:spPr>
        <p:txBody>
          <a:bodyPr/>
          <a:lstStyle/>
          <a:p>
            <a:pPr eaLnBrk="1" hangingPunct="1"/>
            <a:r>
              <a:rPr lang="en-US" sz="2000" dirty="0" smtClean="0">
                <a:latin typeface="Arial" charset="0"/>
              </a:rPr>
              <a:t>A sample of the more than 300 online memorials appears in the trust-funded Virtual Cemetery of Archived Memorials Online (AMO).  A small set of AMOs has been online since 2003 (and trust-funded since 2002)</a:t>
            </a:r>
          </a:p>
          <a:p>
            <a:pPr lvl="1" eaLnBrk="1" hangingPunct="1"/>
            <a:r>
              <a:rPr lang="en-US" sz="1600" dirty="0" smtClean="0">
                <a:latin typeface="Arial" charset="0"/>
              </a:rPr>
              <a:t>The Pilot Project at Chapel Hill began January 1, 2009 as the first time integration of AMOs with an actual cemetery occurred</a:t>
            </a:r>
          </a:p>
          <a:p>
            <a:pPr lvl="1" eaLnBrk="1" hangingPunct="1"/>
            <a:r>
              <a:rPr lang="en-US" sz="1600" dirty="0" smtClean="0">
                <a:latin typeface="Arial" charset="0"/>
              </a:rPr>
              <a:t>That project has generated hundreds of new Basic AMOs as part of the standard burial package.</a:t>
            </a:r>
          </a:p>
          <a:p>
            <a:pPr eaLnBrk="1" hangingPunct="1"/>
            <a:r>
              <a:rPr lang="en-US" sz="2000" dirty="0" smtClean="0">
                <a:latin typeface="Arial" charset="0"/>
              </a:rPr>
              <a:t>Cemetery maps and actual lot locations, along with trees and 3D objects and memorial text and images are located in Google Earth.</a:t>
            </a:r>
          </a:p>
          <a:p>
            <a:pPr eaLnBrk="1" hangingPunct="1"/>
            <a:r>
              <a:rPr lang="en-US" sz="2000" dirty="0" smtClean="0">
                <a:latin typeface="Arial" charset="0"/>
                <a:hlinkClick r:id="rId2"/>
              </a:rPr>
              <a:t>http://www.ArchivedMemorialsOnline.com</a:t>
            </a:r>
            <a:endParaRPr lang="en-US" sz="2000" dirty="0" smtClean="0">
              <a:latin typeface="Arial" charset="0"/>
            </a:endParaRPr>
          </a:p>
          <a:p>
            <a:pPr eaLnBrk="1" hangingPunct="1"/>
            <a:endParaRPr lang="en-US" sz="2000" dirty="0" smtClean="0">
              <a:latin typeface="Arial" charset="0"/>
            </a:endParaRPr>
          </a:p>
        </p:txBody>
      </p:sp>
    </p:spTree>
  </p:cSld>
  <p:clrMapOvr>
    <a:masterClrMapping/>
  </p:clrMapOvr>
  <p:transition spd="slow">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228600"/>
            <a:ext cx="7772400" cy="1524000"/>
          </a:xfrm>
          <a:solidFill>
            <a:schemeClr val="tx1"/>
          </a:solidFill>
          <a:ln w="76200" cmpd="tri">
            <a:solidFill>
              <a:schemeClr val="bg1"/>
            </a:solidFill>
          </a:ln>
        </p:spPr>
        <p:txBody>
          <a:bodyPr/>
          <a:lstStyle/>
          <a:p>
            <a:pPr eaLnBrk="1" hangingPunct="1"/>
            <a:r>
              <a:rPr lang="en-US" sz="2800" b="1" i="1" smtClean="0">
                <a:solidFill>
                  <a:schemeClr val="bg1"/>
                </a:solidFill>
                <a:latin typeface="Arial" charset="0"/>
              </a:rPr>
              <a:t>Virtual Cemetery </a:t>
            </a:r>
            <a:br>
              <a:rPr lang="en-US" sz="2800" b="1" i="1" smtClean="0">
                <a:solidFill>
                  <a:schemeClr val="bg1"/>
                </a:solidFill>
                <a:latin typeface="Arial" charset="0"/>
              </a:rPr>
            </a:br>
            <a:r>
              <a:rPr lang="en-US" sz="2800" b="1" i="1" smtClean="0">
                <a:solidFill>
                  <a:schemeClr val="bg1"/>
                </a:solidFill>
                <a:latin typeface="Arial" charset="0"/>
              </a:rPr>
              <a:t>Visualized Using Google Earth and Google SketchUp</a:t>
            </a:r>
          </a:p>
        </p:txBody>
      </p:sp>
      <p:sp>
        <p:nvSpPr>
          <p:cNvPr id="11267" name="Rectangle 3"/>
          <p:cNvSpPr>
            <a:spLocks noGrp="1" noChangeArrowheads="1"/>
          </p:cNvSpPr>
          <p:nvPr>
            <p:ph type="body" idx="1"/>
          </p:nvPr>
        </p:nvSpPr>
        <p:spPr>
          <a:xfrm>
            <a:off x="685800" y="2057400"/>
            <a:ext cx="7772400" cy="4038600"/>
          </a:xfrm>
          <a:solidFill>
            <a:schemeClr val="bg1"/>
          </a:solidFill>
          <a:ln w="76200" cmpd="tri">
            <a:solidFill>
              <a:schemeClr val="tx1"/>
            </a:solidFill>
          </a:ln>
        </p:spPr>
        <p:txBody>
          <a:bodyPr/>
          <a:lstStyle/>
          <a:p>
            <a:pPr eaLnBrk="1" hangingPunct="1"/>
            <a:r>
              <a:rPr lang="en-US" sz="2000" dirty="0" smtClean="0">
                <a:latin typeface="Arial" charset="0"/>
              </a:rPr>
              <a:t>Associated cemetery maps are embedded on the Google globe</a:t>
            </a:r>
          </a:p>
          <a:p>
            <a:pPr eaLnBrk="1" hangingPunct="1"/>
            <a:r>
              <a:rPr lang="en-US" sz="2000" dirty="0" smtClean="0">
                <a:latin typeface="Arial" charset="0"/>
              </a:rPr>
              <a:t>Balloons mark burial location</a:t>
            </a:r>
          </a:p>
          <a:p>
            <a:pPr eaLnBrk="1" hangingPunct="1"/>
            <a:r>
              <a:rPr lang="en-US" sz="2000" dirty="0" smtClean="0">
                <a:latin typeface="Arial" charset="0"/>
              </a:rPr>
              <a:t>AMOs popup when clicked on within the Google Earth browser interface</a:t>
            </a:r>
          </a:p>
          <a:p>
            <a:pPr eaLnBrk="1" hangingPunct="1"/>
            <a:r>
              <a:rPr lang="en-US" sz="2000" dirty="0" smtClean="0">
                <a:latin typeface="Arial" charset="0"/>
              </a:rPr>
              <a:t>Associated features add extra reality</a:t>
            </a:r>
          </a:p>
          <a:p>
            <a:pPr lvl="1" eaLnBrk="1" hangingPunct="1"/>
            <a:r>
              <a:rPr lang="en-US" sz="1600" dirty="0" smtClean="0">
                <a:latin typeface="Arial" charset="0"/>
              </a:rPr>
              <a:t>Mausoleum buildings created in </a:t>
            </a:r>
            <a:r>
              <a:rPr lang="en-US" sz="1600" dirty="0" err="1" smtClean="0">
                <a:latin typeface="Arial" charset="0"/>
              </a:rPr>
              <a:t>SketchUp</a:t>
            </a:r>
            <a:endParaRPr lang="en-US" sz="1600" dirty="0" smtClean="0">
              <a:latin typeface="Arial" charset="0"/>
            </a:endParaRPr>
          </a:p>
          <a:p>
            <a:pPr lvl="1" eaLnBrk="1" hangingPunct="1"/>
            <a:r>
              <a:rPr lang="en-US" sz="1600" dirty="0" smtClean="0">
                <a:latin typeface="Arial" charset="0"/>
              </a:rPr>
              <a:t>3D trees found online</a:t>
            </a:r>
          </a:p>
          <a:p>
            <a:pPr lvl="1" eaLnBrk="1" hangingPunct="1"/>
            <a:r>
              <a:rPr lang="en-US" sz="1600" dirty="0" smtClean="0">
                <a:latin typeface="Arial" charset="0"/>
              </a:rPr>
              <a:t>Street views interior to the cemetery from field photographs—useful for site-benchmarking, as well.</a:t>
            </a:r>
          </a:p>
          <a:p>
            <a:pPr lvl="1" eaLnBrk="1" hangingPunct="1"/>
            <a:r>
              <a:rPr lang="en-US" sz="1600" dirty="0" smtClean="0">
                <a:latin typeface="Arial" charset="0"/>
              </a:rPr>
              <a:t>Special events visuals of various kinds</a:t>
            </a:r>
          </a:p>
        </p:txBody>
      </p:sp>
    </p:spTree>
  </p:cSld>
  <p:clrMapOvr>
    <a:masterClrMapping/>
  </p:clrMapOvr>
  <p:transition spd="slow">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en-US" smtClean="0"/>
          </a:p>
        </p:txBody>
      </p:sp>
      <p:sp>
        <p:nvSpPr>
          <p:cNvPr id="12291" name="Rectangle 4"/>
          <p:cNvSpPr>
            <a:spLocks noGrp="1" noChangeArrowheads="1"/>
          </p:cNvSpPr>
          <p:nvPr>
            <p:ph type="body" sz="half" idx="2"/>
          </p:nvPr>
        </p:nvSpPr>
        <p:spPr/>
        <p:txBody>
          <a:bodyPr/>
          <a:lstStyle/>
          <a:p>
            <a:pPr eaLnBrk="1" hangingPunct="1"/>
            <a:endParaRPr lang="en-US" sz="2800" smtClean="0"/>
          </a:p>
        </p:txBody>
      </p:sp>
      <p:pic>
        <p:nvPicPr>
          <p:cNvPr id="12292" name="Picture 6" descr="C:\CSF\2009DrakeRoomEvent\AniFigure6cropped.gif"/>
          <p:cNvPicPr>
            <a:picLocks noGrp="1" noChangeAspect="1" noChangeArrowheads="1" noCrop="1"/>
          </p:cNvPicPr>
          <p:nvPr>
            <p:ph type="clipArt" sz="half" idx="1"/>
          </p:nvPr>
        </p:nvPicPr>
        <p:blipFill>
          <a:blip r:embed="rId2" cstate="print"/>
          <a:srcRect/>
          <a:stretch>
            <a:fillRect/>
          </a:stretch>
        </p:blipFill>
        <p:spPr>
          <a:xfrm>
            <a:off x="0" y="152400"/>
            <a:ext cx="9144000" cy="6542088"/>
          </a:xfrm>
          <a:noFill/>
        </p:spPr>
      </p:pic>
    </p:spTree>
  </p:cSld>
  <p:clrMapOvr>
    <a:masterClrMapping/>
  </p:clrMapOvr>
  <p:transition spd="slow">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62000" y="152400"/>
            <a:ext cx="7696200" cy="1295400"/>
          </a:xfrm>
          <a:solidFill>
            <a:schemeClr val="tx1"/>
          </a:solidFill>
          <a:ln w="76200" cmpd="tri">
            <a:solidFill>
              <a:schemeClr val="bg1"/>
            </a:solidFill>
          </a:ln>
        </p:spPr>
        <p:txBody>
          <a:bodyPr/>
          <a:lstStyle/>
          <a:p>
            <a:pPr eaLnBrk="1" hangingPunct="1"/>
            <a:r>
              <a:rPr lang="en-US" sz="2800" b="1" i="1" dirty="0" smtClean="0">
                <a:solidFill>
                  <a:schemeClr val="bg1"/>
                </a:solidFill>
                <a:latin typeface="Arial" charset="0"/>
              </a:rPr>
              <a:t>Pilot Project:</a:t>
            </a:r>
            <a:br>
              <a:rPr lang="en-US" sz="2800" b="1" i="1" dirty="0" smtClean="0">
                <a:solidFill>
                  <a:schemeClr val="bg1"/>
                </a:solidFill>
                <a:latin typeface="Arial" charset="0"/>
              </a:rPr>
            </a:br>
            <a:r>
              <a:rPr lang="en-US" sz="2800" b="1" i="1" dirty="0" smtClean="0">
                <a:solidFill>
                  <a:schemeClr val="bg1"/>
                </a:solidFill>
                <a:latin typeface="Arial" charset="0"/>
              </a:rPr>
              <a:t>Planning of </a:t>
            </a:r>
            <a:r>
              <a:rPr lang="en-US" sz="2800" b="1" i="1" dirty="0" err="1" smtClean="0">
                <a:solidFill>
                  <a:schemeClr val="bg1"/>
                </a:solidFill>
                <a:latin typeface="Arial" charset="0"/>
              </a:rPr>
              <a:t>Memorialization</a:t>
            </a:r>
            <a:endParaRPr lang="en-US" sz="2800" b="1" i="1" dirty="0" smtClean="0">
              <a:solidFill>
                <a:schemeClr val="bg1"/>
              </a:solidFill>
              <a:latin typeface="Arial" charset="0"/>
            </a:endParaRPr>
          </a:p>
        </p:txBody>
      </p:sp>
      <p:sp>
        <p:nvSpPr>
          <p:cNvPr id="9219" name="Rectangle 3"/>
          <p:cNvSpPr>
            <a:spLocks noGrp="1" noChangeArrowheads="1"/>
          </p:cNvSpPr>
          <p:nvPr>
            <p:ph type="body" idx="1"/>
          </p:nvPr>
        </p:nvSpPr>
        <p:spPr>
          <a:xfrm>
            <a:off x="685800" y="2133600"/>
            <a:ext cx="7772400" cy="4495800"/>
          </a:xfrm>
          <a:solidFill>
            <a:schemeClr val="bg1"/>
          </a:solidFill>
          <a:ln w="76200" cmpd="tri">
            <a:solidFill>
              <a:schemeClr val="tx1"/>
            </a:solidFill>
          </a:ln>
        </p:spPr>
        <p:txBody>
          <a:bodyPr/>
          <a:lstStyle/>
          <a:p>
            <a:pPr eaLnBrk="1" hangingPunct="1"/>
            <a:r>
              <a:rPr lang="en-US" sz="2000" dirty="0" smtClean="0">
                <a:latin typeface="Arial" charset="0"/>
              </a:rPr>
              <a:t>The materials already present in the Virtual Cemetery range in complexity from “basic” to “simple.”  As there is a wide-range in traditional physical cemetery </a:t>
            </a:r>
            <a:r>
              <a:rPr lang="en-US" sz="2000" dirty="0" err="1" smtClean="0">
                <a:latin typeface="Arial" charset="0"/>
              </a:rPr>
              <a:t>memorialization</a:t>
            </a:r>
            <a:r>
              <a:rPr lang="en-US" sz="2000" dirty="0" smtClean="0">
                <a:latin typeface="Arial" charset="0"/>
              </a:rPr>
              <a:t> so too might there be in virtual </a:t>
            </a:r>
            <a:r>
              <a:rPr lang="en-US" sz="2000" dirty="0" err="1" smtClean="0">
                <a:latin typeface="Arial" charset="0"/>
              </a:rPr>
              <a:t>memorialization</a:t>
            </a:r>
            <a:r>
              <a:rPr lang="en-US" sz="2000" dirty="0" smtClean="0">
                <a:latin typeface="Arial" charset="0"/>
              </a:rPr>
              <a:t>.</a:t>
            </a:r>
          </a:p>
          <a:p>
            <a:pPr eaLnBrk="1" hangingPunct="1"/>
            <a:r>
              <a:rPr lang="en-US" sz="2000" dirty="0" smtClean="0">
                <a:latin typeface="Arial" charset="0"/>
              </a:rPr>
              <a:t>Advance planning enables one to create an AMO while alive (where in this case “AMO”=“Active Memory Online”).</a:t>
            </a:r>
          </a:p>
          <a:p>
            <a:pPr lvl="1" eaLnBrk="1" hangingPunct="1"/>
            <a:r>
              <a:rPr lang="en-US" sz="1600" dirty="0" smtClean="0">
                <a:latin typeface="Arial" charset="0"/>
              </a:rPr>
              <a:t> Simpler forms of this file might involve links to existing persistent files elsewhere on the internet.</a:t>
            </a:r>
          </a:p>
          <a:p>
            <a:pPr lvl="1" eaLnBrk="1" hangingPunct="1"/>
            <a:r>
              <a:rPr lang="en-US" sz="1600" dirty="0" smtClean="0">
                <a:latin typeface="Arial" charset="0"/>
              </a:rPr>
              <a:t> Other more complex forms might involve the creation (by the individual) of a complete biography, in GEOMAT or other format, to be entered into the Virtual Cemetery at the appropriate time.</a:t>
            </a:r>
          </a:p>
          <a:p>
            <a:pPr eaLnBrk="1" hangingPunct="1"/>
            <a:r>
              <a:rPr lang="en-US" sz="2000" dirty="0" smtClean="0">
                <a:latin typeface="Arial" charset="0"/>
              </a:rPr>
              <a:t>Sample ‘GEOMAT’ personal biography (in progress), </a:t>
            </a:r>
          </a:p>
          <a:p>
            <a:pPr lvl="1" eaLnBrk="1" hangingPunct="1">
              <a:buNone/>
            </a:pPr>
            <a:r>
              <a:rPr lang="en-US" sz="1600" dirty="0" smtClean="0">
                <a:latin typeface="Arial" charset="0"/>
              </a:rPr>
              <a:t>derivative of work over a period of a few years with Ann E. Larimore and Rob </a:t>
            </a:r>
            <a:r>
              <a:rPr lang="en-US" sz="1600" dirty="0" err="1" smtClean="0">
                <a:latin typeface="Arial" charset="0"/>
              </a:rPr>
              <a:t>Haug</a:t>
            </a:r>
            <a:r>
              <a:rPr lang="en-US" sz="1600" dirty="0" smtClean="0">
                <a:latin typeface="Arial" charset="0"/>
              </a:rPr>
              <a:t>:  </a:t>
            </a:r>
            <a:r>
              <a:rPr lang="en-US" sz="1600" dirty="0" smtClean="0">
                <a:latin typeface="Arial" charset="0"/>
                <a:hlinkClick r:id="rId2"/>
              </a:rPr>
              <a:t>http://www.MyLovedOne.com/GEOMAT/Sandy</a:t>
            </a:r>
            <a:r>
              <a:rPr lang="en-US" sz="1400" dirty="0" smtClean="0">
                <a:latin typeface="Arial" charset="0"/>
                <a:hlinkClick r:id="rId2"/>
              </a:rPr>
              <a:t>/</a:t>
            </a:r>
            <a:endParaRPr lang="en-US" sz="1800" dirty="0" smtClean="0">
              <a:latin typeface="Arial" charset="0"/>
            </a:endParaRPr>
          </a:p>
          <a:p>
            <a:pPr eaLnBrk="1" hangingPunct="1">
              <a:buNone/>
            </a:pPr>
            <a:endParaRPr lang="en-US" sz="2000" dirty="0" smtClean="0">
              <a:latin typeface="Arial" charset="0"/>
            </a:endParaRPr>
          </a:p>
        </p:txBody>
      </p:sp>
    </p:spTree>
  </p:cSld>
  <p:clrMapOvr>
    <a:masterClrMapping/>
  </p:clrMapOvr>
  <p:transition spd="slow">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304800"/>
            <a:ext cx="7772400" cy="609600"/>
          </a:xfrm>
          <a:solidFill>
            <a:schemeClr val="tx1"/>
          </a:solidFill>
          <a:ln w="76200" cmpd="tri">
            <a:solidFill>
              <a:schemeClr val="bg1"/>
            </a:solidFill>
          </a:ln>
        </p:spPr>
        <p:txBody>
          <a:bodyPr/>
          <a:lstStyle/>
          <a:p>
            <a:pPr eaLnBrk="1" hangingPunct="1"/>
            <a:r>
              <a:rPr lang="en-US" sz="2800" b="1" i="1" smtClean="0">
                <a:solidFill>
                  <a:schemeClr val="bg1"/>
                </a:solidFill>
                <a:latin typeface="Arial" charset="0"/>
              </a:rPr>
              <a:t>Directions…Memorialization</a:t>
            </a:r>
          </a:p>
        </p:txBody>
      </p:sp>
      <p:sp>
        <p:nvSpPr>
          <p:cNvPr id="13315" name="Rectangle 3"/>
          <p:cNvSpPr>
            <a:spLocks noGrp="1" noChangeArrowheads="1"/>
          </p:cNvSpPr>
          <p:nvPr>
            <p:ph type="body" idx="1"/>
          </p:nvPr>
        </p:nvSpPr>
        <p:spPr>
          <a:xfrm>
            <a:off x="685800" y="1752600"/>
            <a:ext cx="7772400" cy="4191000"/>
          </a:xfrm>
          <a:solidFill>
            <a:schemeClr val="bg1"/>
          </a:solidFill>
          <a:ln w="76200" cmpd="tri">
            <a:solidFill>
              <a:schemeClr val="tx1"/>
            </a:solidFill>
          </a:ln>
        </p:spPr>
        <p:txBody>
          <a:bodyPr/>
          <a:lstStyle/>
          <a:p>
            <a:pPr eaLnBrk="1" hangingPunct="1">
              <a:lnSpc>
                <a:spcPct val="90000"/>
              </a:lnSpc>
            </a:pPr>
            <a:r>
              <a:rPr lang="en-US" sz="2000" dirty="0" smtClean="0">
                <a:latin typeface="Arial" charset="0"/>
              </a:rPr>
              <a:t>Beyond the Basic AMO</a:t>
            </a:r>
          </a:p>
          <a:p>
            <a:pPr lvl="1" eaLnBrk="1" hangingPunct="1">
              <a:lnSpc>
                <a:spcPct val="90000"/>
              </a:lnSpc>
              <a:buNone/>
            </a:pPr>
            <a:r>
              <a:rPr lang="en-US" sz="1600" dirty="0" smtClean="0">
                <a:latin typeface="Arial" charset="0"/>
              </a:rPr>
              <a:t>Custom AMOs with added visuals or videos—possible associated contacts:  </a:t>
            </a:r>
            <a:r>
              <a:rPr lang="en-US" sz="1600" dirty="0" err="1" smtClean="0">
                <a:latin typeface="Arial" charset="0"/>
              </a:rPr>
              <a:t>PWilliams</a:t>
            </a:r>
            <a:r>
              <a:rPr lang="en-US" sz="1600" dirty="0" smtClean="0">
                <a:latin typeface="Arial" charset="0"/>
              </a:rPr>
              <a:t> productions </a:t>
            </a:r>
          </a:p>
          <a:p>
            <a:pPr eaLnBrk="1" hangingPunct="1">
              <a:lnSpc>
                <a:spcPct val="90000"/>
              </a:lnSpc>
            </a:pPr>
            <a:r>
              <a:rPr lang="en-US" sz="2000" dirty="0" err="1" smtClean="0">
                <a:latin typeface="Arial" charset="0"/>
              </a:rPr>
              <a:t>Facebook</a:t>
            </a:r>
            <a:r>
              <a:rPr lang="en-US" sz="2000" dirty="0" smtClean="0">
                <a:latin typeface="Arial" charset="0"/>
              </a:rPr>
              <a:t>—Personal </a:t>
            </a:r>
            <a:r>
              <a:rPr lang="en-US" sz="2000" dirty="0" err="1" smtClean="0">
                <a:latin typeface="Arial" charset="0"/>
              </a:rPr>
              <a:t>Memorialization</a:t>
            </a:r>
            <a:r>
              <a:rPr lang="en-US" sz="2000" dirty="0" smtClean="0">
                <a:latin typeface="Arial" charset="0"/>
              </a:rPr>
              <a:t> Wall, </a:t>
            </a:r>
          </a:p>
          <a:p>
            <a:pPr lvl="1" eaLnBrk="1" hangingPunct="1">
              <a:lnSpc>
                <a:spcPct val="90000"/>
              </a:lnSpc>
              <a:buFontTx/>
              <a:buNone/>
            </a:pPr>
            <a:r>
              <a:rPr lang="en-US" sz="1600" dirty="0" smtClean="0">
                <a:latin typeface="Arial" charset="0"/>
              </a:rPr>
              <a:t>in association with Jen </a:t>
            </a:r>
            <a:r>
              <a:rPr lang="en-US" sz="1600" dirty="0" err="1" smtClean="0">
                <a:latin typeface="Arial" charset="0"/>
              </a:rPr>
              <a:t>Osburn</a:t>
            </a:r>
            <a:r>
              <a:rPr lang="en-US" sz="1600" dirty="0" smtClean="0">
                <a:latin typeface="Arial" charset="0"/>
              </a:rPr>
              <a:t>, CHMG</a:t>
            </a:r>
          </a:p>
          <a:p>
            <a:pPr eaLnBrk="1" hangingPunct="1">
              <a:lnSpc>
                <a:spcPct val="90000"/>
              </a:lnSpc>
            </a:pPr>
            <a:r>
              <a:rPr lang="en-US" sz="2000" dirty="0" smtClean="0">
                <a:latin typeface="Arial" charset="0"/>
              </a:rPr>
              <a:t>Teaching of new staff and consumers</a:t>
            </a:r>
          </a:p>
          <a:p>
            <a:pPr lvl="1" eaLnBrk="1" hangingPunct="1">
              <a:lnSpc>
                <a:spcPct val="90000"/>
              </a:lnSpc>
            </a:pPr>
            <a:r>
              <a:rPr lang="en-US" sz="1600" dirty="0" smtClean="0">
                <a:latin typeface="Arial" charset="0"/>
              </a:rPr>
              <a:t>Handbook in progress</a:t>
            </a:r>
          </a:p>
          <a:p>
            <a:pPr lvl="1" eaLnBrk="1" hangingPunct="1">
              <a:lnSpc>
                <a:spcPct val="90000"/>
              </a:lnSpc>
            </a:pPr>
            <a:r>
              <a:rPr lang="en-US" sz="1600" dirty="0" smtClean="0">
                <a:latin typeface="Arial" charset="0"/>
              </a:rPr>
              <a:t>Online materials in progress</a:t>
            </a:r>
          </a:p>
        </p:txBody>
      </p:sp>
    </p:spTree>
  </p:cSld>
  <p:clrMapOvr>
    <a:masterClrMapping/>
  </p:clrMapOvr>
  <p:transition spd="slow">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304800"/>
            <a:ext cx="7772400" cy="685800"/>
          </a:xfrm>
          <a:solidFill>
            <a:schemeClr val="tx1"/>
          </a:solidFill>
          <a:ln w="76200" cmpd="tri">
            <a:solidFill>
              <a:schemeClr val="bg1"/>
            </a:solidFill>
          </a:ln>
        </p:spPr>
        <p:txBody>
          <a:bodyPr/>
          <a:lstStyle/>
          <a:p>
            <a:pPr eaLnBrk="1" hangingPunct="1"/>
            <a:r>
              <a:rPr lang="en-US" sz="2800" b="1" i="1" smtClean="0">
                <a:solidFill>
                  <a:schemeClr val="bg1"/>
                </a:solidFill>
                <a:latin typeface="Arial" charset="0"/>
              </a:rPr>
              <a:t>Directions…Related Pilot Projects</a:t>
            </a:r>
          </a:p>
        </p:txBody>
      </p:sp>
      <p:sp>
        <p:nvSpPr>
          <p:cNvPr id="14339" name="Rectangle 3"/>
          <p:cNvSpPr>
            <a:spLocks noGrp="1" noChangeArrowheads="1"/>
          </p:cNvSpPr>
          <p:nvPr>
            <p:ph type="body" idx="1"/>
          </p:nvPr>
        </p:nvSpPr>
        <p:spPr>
          <a:xfrm>
            <a:off x="685800" y="1295400"/>
            <a:ext cx="7772400" cy="5410200"/>
          </a:xfrm>
          <a:solidFill>
            <a:schemeClr val="bg1"/>
          </a:solidFill>
          <a:ln w="76200" cmpd="tri">
            <a:solidFill>
              <a:schemeClr val="tx1"/>
            </a:solidFill>
          </a:ln>
        </p:spPr>
        <p:txBody>
          <a:bodyPr/>
          <a:lstStyle/>
          <a:p>
            <a:pPr eaLnBrk="1" hangingPunct="1">
              <a:lnSpc>
                <a:spcPct val="90000"/>
              </a:lnSpc>
            </a:pPr>
            <a:r>
              <a:rPr lang="en-US" sz="2000" dirty="0" smtClean="0">
                <a:latin typeface="Arial" charset="0"/>
              </a:rPr>
              <a:t>Extensions to other existing cemeteries might offer opportunities to learn more about database management and related issues</a:t>
            </a:r>
          </a:p>
          <a:p>
            <a:pPr eaLnBrk="1" hangingPunct="1">
              <a:lnSpc>
                <a:spcPct val="90000"/>
              </a:lnSpc>
            </a:pPr>
            <a:r>
              <a:rPr lang="en-US" sz="2000" dirty="0" smtClean="0">
                <a:latin typeface="Arial" charset="0"/>
              </a:rPr>
              <a:t>Municipal extension might involve</a:t>
            </a:r>
          </a:p>
          <a:p>
            <a:pPr lvl="1" eaLnBrk="1" hangingPunct="1">
              <a:lnSpc>
                <a:spcPct val="90000"/>
              </a:lnSpc>
            </a:pPr>
            <a:r>
              <a:rPr lang="en-US" sz="1600" dirty="0" smtClean="0">
                <a:latin typeface="Arial" charset="0"/>
              </a:rPr>
              <a:t>Matt </a:t>
            </a:r>
            <a:r>
              <a:rPr lang="en-US" sz="1600" dirty="0" err="1" smtClean="0">
                <a:latin typeface="Arial" charset="0"/>
              </a:rPr>
              <a:t>Naud</a:t>
            </a:r>
            <a:r>
              <a:rPr lang="en-US" sz="1600" dirty="0" smtClean="0">
                <a:latin typeface="Arial" charset="0"/>
              </a:rPr>
              <a:t>, City of Ann Arbor Environmental Coordinator</a:t>
            </a:r>
          </a:p>
          <a:p>
            <a:pPr lvl="1" eaLnBrk="1" hangingPunct="1">
              <a:lnSpc>
                <a:spcPct val="90000"/>
              </a:lnSpc>
            </a:pPr>
            <a:r>
              <a:rPr lang="en-US" sz="1600" dirty="0" smtClean="0">
                <a:latin typeface="Arial" charset="0"/>
              </a:rPr>
              <a:t>Roger </a:t>
            </a:r>
            <a:r>
              <a:rPr lang="en-US" sz="1600" dirty="0" err="1" smtClean="0">
                <a:latin typeface="Arial" charset="0"/>
              </a:rPr>
              <a:t>Rayle</a:t>
            </a:r>
            <a:r>
              <a:rPr lang="en-US" sz="1600" dirty="0" smtClean="0">
                <a:latin typeface="Arial" charset="0"/>
              </a:rPr>
              <a:t>, CSF Research Associate and Chair of Scio Residents for Safe Water</a:t>
            </a:r>
          </a:p>
          <a:p>
            <a:pPr lvl="1" eaLnBrk="1" hangingPunct="1">
              <a:lnSpc>
                <a:spcPct val="90000"/>
              </a:lnSpc>
            </a:pPr>
            <a:r>
              <a:rPr lang="en-US" sz="1600" dirty="0" smtClean="0">
                <a:latin typeface="Arial" charset="0"/>
              </a:rPr>
              <a:t>Allen Creek Greenway or other citizen groups</a:t>
            </a:r>
          </a:p>
          <a:p>
            <a:pPr eaLnBrk="1" hangingPunct="1">
              <a:lnSpc>
                <a:spcPct val="90000"/>
              </a:lnSpc>
            </a:pPr>
            <a:r>
              <a:rPr lang="en-US" sz="2000" dirty="0" smtClean="0">
                <a:latin typeface="Arial" charset="0"/>
              </a:rPr>
              <a:t>Regional extension might involve various groups, such as golf courses, in association with land acquisition and zoning issues.</a:t>
            </a:r>
          </a:p>
          <a:p>
            <a:pPr lvl="1" eaLnBrk="1" hangingPunct="1">
              <a:lnSpc>
                <a:spcPct val="90000"/>
              </a:lnSpc>
            </a:pPr>
            <a:r>
              <a:rPr lang="en-US" sz="1600" dirty="0" smtClean="0">
                <a:latin typeface="Arial" charset="0"/>
              </a:rPr>
              <a:t>The Memorial?  Pebble Beach, Neptune Society, as well?</a:t>
            </a:r>
          </a:p>
          <a:p>
            <a:pPr lvl="1" eaLnBrk="1" hangingPunct="1">
              <a:lnSpc>
                <a:spcPct val="90000"/>
              </a:lnSpc>
            </a:pPr>
            <a:r>
              <a:rPr lang="en-US" sz="1600" dirty="0" smtClean="0">
                <a:latin typeface="Arial" charset="0"/>
              </a:rPr>
              <a:t>Contact with a variety of local and regional golf course and cemetery experts.</a:t>
            </a:r>
          </a:p>
          <a:p>
            <a:pPr lvl="1" eaLnBrk="1" hangingPunct="1">
              <a:lnSpc>
                <a:spcPct val="90000"/>
              </a:lnSpc>
            </a:pPr>
            <a:r>
              <a:rPr lang="en-US" sz="1600" dirty="0" smtClean="0">
                <a:latin typeface="Arial" charset="0"/>
              </a:rPr>
              <a:t>Work with software companies to integrate TV walls in golf course clubhouses to display internet archived memorials. </a:t>
            </a:r>
          </a:p>
          <a:p>
            <a:pPr lvl="1" eaLnBrk="1" hangingPunct="1">
              <a:lnSpc>
                <a:spcPct val="90000"/>
              </a:lnSpc>
            </a:pPr>
            <a:r>
              <a:rPr lang="en-US" sz="1600" dirty="0" smtClean="0">
                <a:latin typeface="Arial" charset="0"/>
              </a:rPr>
              <a:t>Land acquisition tied to locally unwanted land uses, such as water tower sites.</a:t>
            </a:r>
            <a:endParaRPr lang="en-US" sz="2000" dirty="0" smtClean="0">
              <a:latin typeface="Arial" charset="0"/>
            </a:endParaRPr>
          </a:p>
          <a:p>
            <a:pPr eaLnBrk="1" hangingPunct="1">
              <a:lnSpc>
                <a:spcPct val="90000"/>
              </a:lnSpc>
            </a:pPr>
            <a:r>
              <a:rPr lang="en-US" sz="2000" dirty="0" smtClean="0">
                <a:latin typeface="Arial" charset="0"/>
              </a:rPr>
              <a:t>Publication of results in online and conventional media.</a:t>
            </a:r>
          </a:p>
          <a:p>
            <a:pPr eaLnBrk="1" hangingPunct="1">
              <a:lnSpc>
                <a:spcPct val="90000"/>
              </a:lnSpc>
            </a:pPr>
            <a:r>
              <a:rPr lang="en-US" sz="2000" dirty="0" smtClean="0">
                <a:latin typeface="Arial" charset="0"/>
              </a:rPr>
              <a:t>International extension to developing nations and database management issues will involve </a:t>
            </a:r>
            <a:r>
              <a:rPr lang="en-US" sz="2000" dirty="0" err="1" smtClean="0">
                <a:latin typeface="Arial" charset="0"/>
              </a:rPr>
              <a:t>DevInfo</a:t>
            </a:r>
            <a:r>
              <a:rPr lang="en-US" sz="2000" dirty="0" smtClean="0">
                <a:latin typeface="Arial" charset="0"/>
              </a:rPr>
              <a:t> and Kris </a:t>
            </a:r>
            <a:r>
              <a:rPr lang="en-US" sz="2000" dirty="0" err="1" smtClean="0">
                <a:latin typeface="Arial" charset="0"/>
              </a:rPr>
              <a:t>Oswalt</a:t>
            </a:r>
            <a:r>
              <a:rPr lang="en-US" sz="2000" dirty="0" smtClean="0">
                <a:latin typeface="Arial" charset="0"/>
              </a:rPr>
              <a:t> (CSF).</a:t>
            </a:r>
          </a:p>
        </p:txBody>
      </p:sp>
    </p:spTree>
  </p:cSld>
  <p:clrMapOvr>
    <a:masterClrMapping/>
  </p:clrMapOvr>
  <p:transition spd="slow">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152400"/>
            <a:ext cx="7772400" cy="609600"/>
          </a:xfrm>
          <a:solidFill>
            <a:schemeClr val="tx1"/>
          </a:solidFill>
          <a:ln w="76200" cmpd="tri">
            <a:solidFill>
              <a:schemeClr val="bg1"/>
            </a:solidFill>
          </a:ln>
        </p:spPr>
        <p:txBody>
          <a:bodyPr/>
          <a:lstStyle/>
          <a:p>
            <a:pPr eaLnBrk="1" hangingPunct="1"/>
            <a:r>
              <a:rPr lang="en-US" sz="2800" b="1" i="1" smtClean="0">
                <a:solidFill>
                  <a:schemeClr val="bg1"/>
                </a:solidFill>
                <a:latin typeface="Arial" charset="0"/>
              </a:rPr>
              <a:t>Directions…Connections and Feedback</a:t>
            </a:r>
          </a:p>
        </p:txBody>
      </p:sp>
      <p:sp>
        <p:nvSpPr>
          <p:cNvPr id="15363" name="Rectangle 3"/>
          <p:cNvSpPr>
            <a:spLocks noGrp="1" noChangeArrowheads="1"/>
          </p:cNvSpPr>
          <p:nvPr>
            <p:ph type="body" idx="1"/>
          </p:nvPr>
        </p:nvSpPr>
        <p:spPr>
          <a:xfrm>
            <a:off x="685800" y="1219200"/>
            <a:ext cx="7772400" cy="5257800"/>
          </a:xfrm>
          <a:solidFill>
            <a:schemeClr val="bg1"/>
          </a:solidFill>
          <a:ln w="76200" cmpd="tri">
            <a:solidFill>
              <a:schemeClr val="tx1"/>
            </a:solidFill>
          </a:ln>
        </p:spPr>
        <p:txBody>
          <a:bodyPr/>
          <a:lstStyle/>
          <a:p>
            <a:pPr eaLnBrk="1" hangingPunct="1"/>
            <a:r>
              <a:rPr lang="en-US" sz="2000" dirty="0" smtClean="0">
                <a:latin typeface="Arial" charset="0"/>
              </a:rPr>
              <a:t>In cremation it is necessary (lest the crematorium explode), and in green burial it is desirable, to remove pacemakers and other metal from the body.  We have necessary contacts, from funeral homes, to handle such removals.</a:t>
            </a:r>
          </a:p>
          <a:p>
            <a:pPr eaLnBrk="1" hangingPunct="1"/>
            <a:r>
              <a:rPr lang="en-US" sz="2000" dirty="0" smtClean="0">
                <a:latin typeface="Arial" charset="0"/>
              </a:rPr>
              <a:t>Kim Eagle, M.D. and </a:t>
            </a:r>
            <a:r>
              <a:rPr lang="en-US" sz="2000" dirty="0" err="1" smtClean="0">
                <a:latin typeface="Arial" charset="0"/>
              </a:rPr>
              <a:t>Timir</a:t>
            </a:r>
            <a:r>
              <a:rPr lang="en-US" sz="2000" dirty="0" smtClean="0">
                <a:latin typeface="Arial" charset="0"/>
              </a:rPr>
              <a:t> </a:t>
            </a:r>
            <a:r>
              <a:rPr lang="en-US" sz="2000" dirty="0" err="1" smtClean="0">
                <a:latin typeface="Arial" charset="0"/>
              </a:rPr>
              <a:t>Baman</a:t>
            </a:r>
            <a:r>
              <a:rPr lang="en-US" sz="2000" dirty="0" smtClean="0">
                <a:latin typeface="Arial" charset="0"/>
              </a:rPr>
              <a:t> M.D. (Cardiovascular Center, University of Michigan) have a pacemaker recycling project in progress in which pacemakers will be recycled in hospitals in developing nations.  </a:t>
            </a:r>
          </a:p>
          <a:p>
            <a:pPr lvl="1" eaLnBrk="1" hangingPunct="1"/>
            <a:r>
              <a:rPr lang="en-US" sz="1600" dirty="0" smtClean="0">
                <a:latin typeface="Arial" charset="0"/>
              </a:rPr>
              <a:t>When hospitals and online legal forms are ready from UM, we are prepared to supply pacemakers.</a:t>
            </a:r>
          </a:p>
          <a:p>
            <a:pPr lvl="1" eaLnBrk="1" hangingPunct="1"/>
            <a:r>
              <a:rPr lang="en-US" sz="1600" dirty="0" smtClean="0">
                <a:latin typeface="Arial" charset="0"/>
              </a:rPr>
              <a:t>As both projects evolve, there may be further opportunity for synergistic effort in the international arena</a:t>
            </a:r>
            <a:r>
              <a:rPr lang="en-US" sz="1600" dirty="0" smtClean="0">
                <a:latin typeface="Arial" charset="0"/>
              </a:rPr>
              <a:t>.</a:t>
            </a:r>
          </a:p>
          <a:p>
            <a:pPr eaLnBrk="1" hangingPunct="1"/>
            <a:r>
              <a:rPr lang="en-US" sz="2000" dirty="0" smtClean="0">
                <a:latin typeface="Arial" charset="0"/>
              </a:rPr>
              <a:t>Possible discussions with others in the fields of golf course management </a:t>
            </a:r>
            <a:r>
              <a:rPr lang="en-US" sz="2000" smtClean="0">
                <a:latin typeface="Arial" charset="0"/>
              </a:rPr>
              <a:t>and architecture, natural burial, </a:t>
            </a:r>
            <a:r>
              <a:rPr lang="en-US" sz="2000" dirty="0" smtClean="0">
                <a:latin typeface="Arial" charset="0"/>
              </a:rPr>
              <a:t>and mortuary science—note audience members with such background.</a:t>
            </a:r>
            <a:endParaRPr lang="en-US" sz="2000" dirty="0" smtClean="0">
              <a:latin typeface="Arial" charset="0"/>
            </a:endParaRPr>
          </a:p>
          <a:p>
            <a:pPr eaLnBrk="1" hangingPunct="1">
              <a:buNone/>
            </a:pPr>
            <a:endParaRPr lang="en-US" sz="2000" dirty="0" smtClean="0">
              <a:latin typeface="Arial" charset="0"/>
            </a:endParaRPr>
          </a:p>
        </p:txBody>
      </p:sp>
    </p:spTree>
  </p:cSld>
  <p:clrMapOvr>
    <a:masterClrMapping/>
  </p:clrMapOvr>
  <p:transition spd="slow">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0"/>
            <a:ext cx="8001000" cy="6518708"/>
          </a:xfrm>
          <a:prstGeom prst="rect">
            <a:avLst/>
          </a:prstGeom>
        </p:spPr>
        <p:txBody>
          <a:bodyPr wrap="square">
            <a:spAutoFit/>
          </a:bodyPr>
          <a:lstStyle/>
          <a:p>
            <a:pPr algn="ctr"/>
            <a:r>
              <a:rPr lang="en-US" b="1" i="1" dirty="0" smtClean="0">
                <a:solidFill>
                  <a:schemeClr val="tx1">
                    <a:lumMod val="95000"/>
                    <a:lumOff val="5000"/>
                  </a:schemeClr>
                </a:solidFill>
                <a:latin typeface="Arial" charset="0"/>
              </a:rPr>
              <a:t>Conceptual Overview:  </a:t>
            </a:r>
            <a:r>
              <a:rPr lang="en-US" b="1" i="1" dirty="0" smtClean="0">
                <a:solidFill>
                  <a:schemeClr val="tx1">
                    <a:lumMod val="95000"/>
                    <a:lumOff val="5000"/>
                  </a:schemeClr>
                </a:solidFill>
                <a:latin typeface="Arial" charset="0"/>
              </a:rPr>
              <a:t>US Burial Practice</a:t>
            </a:r>
          </a:p>
          <a:p>
            <a:pPr algn="ctr"/>
            <a:endParaRPr lang="en-US" b="1" i="1" dirty="0" smtClean="0">
              <a:solidFill>
                <a:schemeClr val="tx1">
                  <a:lumMod val="95000"/>
                  <a:lumOff val="5000"/>
                </a:schemeClr>
              </a:solidFill>
              <a:latin typeface="Arial" charset="0"/>
            </a:endParaRPr>
          </a:p>
          <a:p>
            <a:pPr>
              <a:buFont typeface="Arial" pitchFamily="34" charset="0"/>
              <a:buChar char="•"/>
            </a:pPr>
            <a:r>
              <a:rPr lang="en-US" dirty="0" smtClean="0">
                <a:latin typeface="Arial" charset="0"/>
              </a:rPr>
              <a:t>  Conventional </a:t>
            </a:r>
            <a:r>
              <a:rPr lang="en-US" dirty="0" smtClean="0">
                <a:latin typeface="Arial" charset="0"/>
              </a:rPr>
              <a:t>US burial practice involving </a:t>
            </a:r>
            <a:r>
              <a:rPr lang="en-US" dirty="0" smtClean="0">
                <a:latin typeface="Arial" charset="0"/>
              </a:rPr>
              <a:t>chemical embalming </a:t>
            </a:r>
            <a:r>
              <a:rPr lang="en-US" dirty="0" smtClean="0">
                <a:latin typeface="Arial" charset="0"/>
              </a:rPr>
              <a:t>and cement vaults damages the environment.</a:t>
            </a:r>
          </a:p>
          <a:p>
            <a:r>
              <a:rPr lang="en-US" dirty="0" smtClean="0">
                <a:latin typeface="Arial" charset="0"/>
              </a:rPr>
              <a:t>Scattering of ashes following cremation removes this difficulty but offers little constructive to the </a:t>
            </a:r>
            <a:r>
              <a:rPr lang="en-US" dirty="0" smtClean="0">
                <a:latin typeface="Arial" charset="0"/>
              </a:rPr>
              <a:t>environment.  Indeed, cremation by fire adds to the carbon footprint.</a:t>
            </a:r>
            <a:endParaRPr lang="en-US" dirty="0" smtClean="0">
              <a:latin typeface="Arial" charset="0"/>
            </a:endParaRPr>
          </a:p>
          <a:p>
            <a:r>
              <a:rPr lang="en-US" dirty="0" smtClean="0">
                <a:latin typeface="Arial" charset="0"/>
              </a:rPr>
              <a:t>Green or natural burial </a:t>
            </a:r>
            <a:r>
              <a:rPr lang="en-US" dirty="0" smtClean="0">
                <a:latin typeface="Arial" charset="0"/>
              </a:rPr>
              <a:t>removes these difficulties </a:t>
            </a:r>
            <a:r>
              <a:rPr lang="en-US" dirty="0" smtClean="0">
                <a:latin typeface="Arial" charset="0"/>
              </a:rPr>
              <a:t>and may offer even more to the environment when done with care</a:t>
            </a:r>
            <a:r>
              <a:rPr lang="en-US" dirty="0" smtClean="0">
                <a:latin typeface="Arial" charset="0"/>
              </a:rPr>
              <a:t>.</a:t>
            </a:r>
          </a:p>
          <a:p>
            <a:endParaRPr lang="en-US" dirty="0" smtClean="0">
              <a:latin typeface="Arial" charset="0"/>
            </a:endParaRPr>
          </a:p>
          <a:p>
            <a:pPr>
              <a:lnSpc>
                <a:spcPct val="90000"/>
              </a:lnSpc>
              <a:buFont typeface="Arial" pitchFamily="34" charset="0"/>
              <a:buChar char="•"/>
            </a:pPr>
            <a:r>
              <a:rPr lang="en-US" dirty="0" smtClean="0">
                <a:latin typeface="Arial" charset="0"/>
              </a:rPr>
              <a:t>  Scattering </a:t>
            </a:r>
            <a:r>
              <a:rPr lang="en-US" dirty="0" smtClean="0">
                <a:latin typeface="Arial" charset="0"/>
              </a:rPr>
              <a:t>and Green burial approaches offer </a:t>
            </a:r>
            <a:r>
              <a:rPr lang="en-US" dirty="0" smtClean="0">
                <a:latin typeface="Arial" charset="0"/>
              </a:rPr>
              <a:t>few </a:t>
            </a:r>
            <a:r>
              <a:rPr lang="en-US" dirty="0" smtClean="0">
                <a:latin typeface="Arial" charset="0"/>
              </a:rPr>
              <a:t>means for </a:t>
            </a:r>
            <a:r>
              <a:rPr lang="en-US" dirty="0" err="1" smtClean="0">
                <a:latin typeface="Arial" charset="0"/>
              </a:rPr>
              <a:t>memorialization</a:t>
            </a:r>
            <a:r>
              <a:rPr lang="en-US" dirty="0" smtClean="0">
                <a:latin typeface="Arial" charset="0"/>
              </a:rPr>
              <a:t>.  The Internet does so, when website memorials are trust-funded in the same manner as conventional cemeteries.  Such </a:t>
            </a:r>
            <a:r>
              <a:rPr lang="en-US" dirty="0" err="1" smtClean="0">
                <a:latin typeface="Arial" charset="0"/>
              </a:rPr>
              <a:t>memorialization</a:t>
            </a:r>
            <a:r>
              <a:rPr lang="en-US" dirty="0" smtClean="0">
                <a:latin typeface="Arial" charset="0"/>
              </a:rPr>
              <a:t> has the added advantage of integrating far-flung family members in virtual space.</a:t>
            </a:r>
          </a:p>
          <a:p>
            <a:pPr>
              <a:buFont typeface="Arial" pitchFamily="34" charset="0"/>
              <a:buChar char="•"/>
            </a:pPr>
            <a:endParaRPr lang="en-US" dirty="0" smtClean="0">
              <a:latin typeface="Arial" charset="0"/>
            </a:endParaRPr>
          </a:p>
          <a:p>
            <a:endParaRPr lang="en-US" dirty="0">
              <a:solidFill>
                <a:schemeClr val="tx1">
                  <a:lumMod val="95000"/>
                  <a:lumOff val="5000"/>
                </a:schemeClr>
              </a:solidFill>
            </a:endParaRPr>
          </a:p>
        </p:txBody>
      </p:sp>
    </p:spTree>
  </p:cSld>
  <p:clrMapOvr>
    <a:masterClrMapping/>
  </p:clrMapOvr>
  <p:transition spd="slow">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838200"/>
            <a:ext cx="7772400" cy="4800600"/>
          </a:xfrm>
          <a:solidFill>
            <a:schemeClr val="bg1"/>
          </a:solidFill>
          <a:ln w="76200" cmpd="tri">
            <a:solidFill>
              <a:srgbClr val="008000"/>
            </a:solidFill>
          </a:ln>
        </p:spPr>
        <p:txBody>
          <a:bodyPr/>
          <a:lstStyle/>
          <a:p>
            <a:pPr eaLnBrk="1" hangingPunct="1"/>
            <a:r>
              <a:rPr lang="en-US" sz="1800" b="1" dirty="0" smtClean="0">
                <a:solidFill>
                  <a:schemeClr val="tx1"/>
                </a:solidFill>
                <a:latin typeface="Arial" charset="0"/>
              </a:rPr>
              <a:t>Many thanks to:</a:t>
            </a:r>
            <a:r>
              <a:rPr lang="en-US" sz="1800" dirty="0" smtClean="0">
                <a:solidFill>
                  <a:schemeClr val="tx1"/>
                </a:solidFill>
                <a:latin typeface="Arial" charset="0"/>
              </a:rPr>
              <a:t/>
            </a:r>
            <a:br>
              <a:rPr lang="en-US" sz="1800" dirty="0" smtClean="0">
                <a:solidFill>
                  <a:schemeClr val="tx1"/>
                </a:solidFill>
                <a:latin typeface="Arial" charset="0"/>
              </a:rPr>
            </a:br>
            <a:r>
              <a:rPr lang="en-US" sz="1600" dirty="0" smtClean="0">
                <a:solidFill>
                  <a:schemeClr val="tx1"/>
                </a:solidFill>
                <a:latin typeface="Arial" charset="0"/>
              </a:rPr>
              <a:t>The School of Natural Resources and Environment for room use;</a:t>
            </a:r>
            <a:br>
              <a:rPr lang="en-US" sz="1600" dirty="0" smtClean="0">
                <a:solidFill>
                  <a:schemeClr val="tx1"/>
                </a:solidFill>
                <a:latin typeface="Arial" charset="0"/>
              </a:rPr>
            </a:br>
            <a:r>
              <a:rPr lang="en-US" sz="1600" dirty="0" smtClean="0">
                <a:solidFill>
                  <a:schemeClr val="tx1"/>
                </a:solidFill>
                <a:latin typeface="Arial" charset="0"/>
              </a:rPr>
              <a:t>Kris </a:t>
            </a:r>
            <a:r>
              <a:rPr lang="en-US" sz="1600" dirty="0" err="1" smtClean="0">
                <a:solidFill>
                  <a:schemeClr val="tx1"/>
                </a:solidFill>
                <a:latin typeface="Arial" charset="0"/>
              </a:rPr>
              <a:t>Oswalt</a:t>
            </a:r>
            <a:r>
              <a:rPr lang="en-US" sz="1600" dirty="0" smtClean="0">
                <a:solidFill>
                  <a:schemeClr val="tx1"/>
                </a:solidFill>
                <a:latin typeface="Arial" charset="0"/>
              </a:rPr>
              <a:t> of Community Systems Foundation (CSF) for software support; </a:t>
            </a:r>
            <a:br>
              <a:rPr lang="en-US" sz="1600" dirty="0" smtClean="0">
                <a:solidFill>
                  <a:schemeClr val="tx1"/>
                </a:solidFill>
                <a:latin typeface="Arial" charset="0"/>
              </a:rPr>
            </a:br>
            <a:r>
              <a:rPr lang="en-US" sz="1600" dirty="0" smtClean="0">
                <a:solidFill>
                  <a:schemeClr val="tx1"/>
                </a:solidFill>
                <a:latin typeface="Arial" charset="0"/>
              </a:rPr>
              <a:t>Google Earth </a:t>
            </a:r>
            <a:r>
              <a:rPr lang="en-US" sz="1600" smtClean="0">
                <a:solidFill>
                  <a:schemeClr val="tx1"/>
                </a:solidFill>
                <a:latin typeface="Arial" charset="0"/>
              </a:rPr>
              <a:t>for a software </a:t>
            </a:r>
            <a:r>
              <a:rPr lang="en-US" sz="1600" dirty="0" smtClean="0">
                <a:solidFill>
                  <a:schemeClr val="tx1"/>
                </a:solidFill>
                <a:latin typeface="Arial" charset="0"/>
              </a:rPr>
              <a:t>donation to CSF.</a:t>
            </a:r>
            <a:br>
              <a:rPr lang="en-US" sz="1600" dirty="0" smtClean="0">
                <a:solidFill>
                  <a:schemeClr val="tx1"/>
                </a:solidFill>
                <a:latin typeface="Arial" charset="0"/>
              </a:rPr>
            </a:br>
            <a:r>
              <a:rPr lang="en-US" sz="2400" dirty="0" smtClean="0">
                <a:solidFill>
                  <a:schemeClr val="tx1"/>
                </a:solidFill>
                <a:latin typeface="Arial" charset="0"/>
              </a:rPr>
              <a:t/>
            </a:r>
            <a:br>
              <a:rPr lang="en-US" sz="2400" dirty="0" smtClean="0">
                <a:solidFill>
                  <a:schemeClr val="tx1"/>
                </a:solidFill>
                <a:latin typeface="Arial" charset="0"/>
              </a:rPr>
            </a:br>
            <a:r>
              <a:rPr lang="en-US" sz="2000" dirty="0" smtClean="0">
                <a:solidFill>
                  <a:schemeClr val="tx1"/>
                </a:solidFill>
                <a:latin typeface="Arial" charset="0"/>
              </a:rPr>
              <a:t>CSF archive</a:t>
            </a:r>
            <a:r>
              <a:rPr lang="en-US" sz="2400" dirty="0" smtClean="0">
                <a:solidFill>
                  <a:schemeClr val="tx1"/>
                </a:solidFill>
                <a:latin typeface="Arial" charset="0"/>
              </a:rPr>
              <a:t/>
            </a:r>
            <a:br>
              <a:rPr lang="en-US" sz="2400" dirty="0" smtClean="0">
                <a:solidFill>
                  <a:schemeClr val="tx1"/>
                </a:solidFill>
                <a:latin typeface="Arial" charset="0"/>
              </a:rPr>
            </a:br>
            <a:r>
              <a:rPr lang="en-US" sz="2400" dirty="0" smtClean="0">
                <a:solidFill>
                  <a:schemeClr val="tx1"/>
                </a:solidFill>
                <a:latin typeface="Arial" charset="0"/>
                <a:hlinkClick r:id="rId2"/>
              </a:rPr>
              <a:t>http://www.csfnet.org</a:t>
            </a:r>
            <a:r>
              <a:rPr lang="en-US" sz="2400" dirty="0" smtClean="0">
                <a:solidFill>
                  <a:schemeClr val="tx1"/>
                </a:solidFill>
                <a:latin typeface="Arial" charset="0"/>
              </a:rPr>
              <a:t/>
            </a:r>
            <a:br>
              <a:rPr lang="en-US" sz="2400" dirty="0" smtClean="0">
                <a:solidFill>
                  <a:schemeClr val="tx1"/>
                </a:solidFill>
                <a:latin typeface="Arial" charset="0"/>
              </a:rPr>
            </a:br>
            <a:r>
              <a:rPr lang="en-US" sz="2400" dirty="0" smtClean="0">
                <a:solidFill>
                  <a:schemeClr val="tx1"/>
                </a:solidFill>
                <a:latin typeface="Arial" charset="0"/>
              </a:rPr>
              <a:t/>
            </a:r>
            <a:br>
              <a:rPr lang="en-US" sz="2400" dirty="0" smtClean="0">
                <a:solidFill>
                  <a:schemeClr val="tx1"/>
                </a:solidFill>
                <a:latin typeface="Arial" charset="0"/>
              </a:rPr>
            </a:br>
            <a:r>
              <a:rPr lang="en-US" sz="3600" dirty="0" smtClean="0">
                <a:solidFill>
                  <a:schemeClr val="tx1"/>
                </a:solidFill>
                <a:latin typeface="Arial" charset="0"/>
              </a:rPr>
              <a:t>Information related to this topic </a:t>
            </a:r>
            <a:r>
              <a:rPr lang="en-US" sz="2400" dirty="0" smtClean="0">
                <a:solidFill>
                  <a:schemeClr val="tx1"/>
                </a:solidFill>
                <a:latin typeface="Arial" charset="0"/>
                <a:hlinkClick r:id="rId3"/>
              </a:rPr>
              <a:t>http://www.MyLovedOne.com</a:t>
            </a:r>
            <a:r>
              <a:rPr lang="en-US" sz="2400" dirty="0" smtClean="0">
                <a:solidFill>
                  <a:schemeClr val="tx1"/>
                </a:solidFill>
                <a:latin typeface="Arial" charset="0"/>
              </a:rPr>
              <a:t/>
            </a:r>
            <a:br>
              <a:rPr lang="en-US" sz="2400" dirty="0" smtClean="0">
                <a:solidFill>
                  <a:schemeClr val="tx1"/>
                </a:solidFill>
                <a:latin typeface="Arial" charset="0"/>
              </a:rPr>
            </a:br>
            <a:r>
              <a:rPr lang="en-US" sz="2400" dirty="0" smtClean="0">
                <a:solidFill>
                  <a:schemeClr val="tx1"/>
                </a:solidFill>
                <a:latin typeface="Arial" charset="0"/>
                <a:hlinkClick r:id="rId4"/>
              </a:rPr>
              <a:t>http://www.ArchivedMemorialsOnline.com</a:t>
            </a:r>
            <a:r>
              <a:rPr lang="en-US" sz="2400" dirty="0" smtClean="0">
                <a:solidFill>
                  <a:schemeClr val="tx1"/>
                </a:solidFill>
                <a:latin typeface="Arial" charset="0"/>
              </a:rPr>
              <a:t/>
            </a:r>
            <a:br>
              <a:rPr lang="en-US" sz="2400" dirty="0" smtClean="0">
                <a:solidFill>
                  <a:schemeClr val="tx1"/>
                </a:solidFill>
                <a:latin typeface="Arial" charset="0"/>
              </a:rPr>
            </a:br>
            <a:r>
              <a:rPr lang="en-US" sz="2400" dirty="0" smtClean="0">
                <a:solidFill>
                  <a:schemeClr val="tx1"/>
                </a:solidFill>
                <a:latin typeface="Arial" charset="0"/>
                <a:hlinkClick r:id="rId5"/>
              </a:rPr>
              <a:t>http://www.ChapelHillGrandRapids.com</a:t>
            </a:r>
            <a:endParaRPr lang="en-US" sz="2400" dirty="0" smtClean="0">
              <a:solidFill>
                <a:schemeClr val="tx1"/>
              </a:solidFill>
              <a:latin typeface="Arial" charset="0"/>
            </a:endParaRPr>
          </a:p>
        </p:txBody>
      </p:sp>
    </p:spTree>
  </p:cSld>
  <p:clrMapOvr>
    <a:masterClrMapping/>
  </p:clrMapOvr>
  <p:transition spd="slow">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382000" cy="6518708"/>
          </a:xfrm>
          <a:prstGeom prst="rect">
            <a:avLst/>
          </a:prstGeom>
          <a:noFill/>
        </p:spPr>
        <p:txBody>
          <a:bodyPr wrap="square" rtlCol="0">
            <a:spAutoFit/>
          </a:bodyPr>
          <a:lstStyle/>
          <a:p>
            <a:pPr algn="ctr"/>
            <a:r>
              <a:rPr lang="en-US" b="1" i="1" dirty="0" err="1" smtClean="0">
                <a:solidFill>
                  <a:schemeClr val="tx1">
                    <a:lumMod val="95000"/>
                    <a:lumOff val="5000"/>
                  </a:schemeClr>
                </a:solidFill>
                <a:latin typeface="Arial" charset="0"/>
              </a:rPr>
              <a:t>Memorialization</a:t>
            </a:r>
            <a:r>
              <a:rPr lang="en-US" b="1" i="1" dirty="0" smtClean="0">
                <a:solidFill>
                  <a:schemeClr val="tx1">
                    <a:lumMod val="95000"/>
                    <a:lumOff val="5000"/>
                  </a:schemeClr>
                </a:solidFill>
                <a:latin typeface="Arial" charset="0"/>
              </a:rPr>
              <a:t>:  Zoning </a:t>
            </a:r>
            <a:r>
              <a:rPr lang="en-US" b="1" i="1" dirty="0" smtClean="0">
                <a:solidFill>
                  <a:schemeClr val="tx1">
                    <a:lumMod val="95000"/>
                    <a:lumOff val="5000"/>
                  </a:schemeClr>
                </a:solidFill>
                <a:latin typeface="Arial" charset="0"/>
              </a:rPr>
              <a:t>Implications</a:t>
            </a:r>
          </a:p>
          <a:p>
            <a:pPr algn="ctr"/>
            <a:endParaRPr lang="en-US" b="1" i="1" dirty="0" smtClean="0">
              <a:solidFill>
                <a:schemeClr val="tx1">
                  <a:lumMod val="95000"/>
                  <a:lumOff val="5000"/>
                </a:schemeClr>
              </a:solidFill>
              <a:latin typeface="Arial" charset="0"/>
            </a:endParaRPr>
          </a:p>
          <a:p>
            <a:pPr>
              <a:lnSpc>
                <a:spcPct val="90000"/>
              </a:lnSpc>
              <a:buFont typeface="Arial" pitchFamily="34" charset="0"/>
              <a:buChar char="•"/>
            </a:pPr>
            <a:r>
              <a:rPr lang="en-US" dirty="0" smtClean="0">
                <a:latin typeface="Arial" charset="0"/>
              </a:rPr>
              <a:t>  One </a:t>
            </a:r>
            <a:r>
              <a:rPr lang="en-US" dirty="0" smtClean="0">
                <a:latin typeface="Arial" charset="0"/>
              </a:rPr>
              <a:t>might employ online memorials as a means to encourage more environmentally-sensitive burial practice.</a:t>
            </a:r>
          </a:p>
          <a:p>
            <a:pPr>
              <a:lnSpc>
                <a:spcPct val="90000"/>
              </a:lnSpc>
            </a:pPr>
            <a:endParaRPr lang="en-US" dirty="0" smtClean="0">
              <a:latin typeface="Arial" charset="0"/>
            </a:endParaRPr>
          </a:p>
          <a:p>
            <a:pPr>
              <a:lnSpc>
                <a:spcPct val="90000"/>
              </a:lnSpc>
              <a:buFont typeface="Arial" pitchFamily="34" charset="0"/>
              <a:buChar char="•"/>
            </a:pPr>
            <a:r>
              <a:rPr lang="en-US" dirty="0" smtClean="0">
                <a:latin typeface="Arial" charset="0"/>
              </a:rPr>
              <a:t> </a:t>
            </a:r>
            <a:r>
              <a:rPr lang="en-US" dirty="0" smtClean="0">
                <a:latin typeface="Arial" charset="0"/>
              </a:rPr>
              <a:t> Furthermore</a:t>
            </a:r>
            <a:r>
              <a:rPr lang="en-US" dirty="0" smtClean="0">
                <a:latin typeface="Arial" charset="0"/>
              </a:rPr>
              <a:t>, with such encouragement in place, one might turn the idea around and attempt to protect fragile lands by acquiring cemetery zoning for them (which is the most difficult to change--zoning can be a moving target that responds to the political whim of varying administrations</a:t>
            </a:r>
            <a:r>
              <a:rPr lang="en-US" dirty="0" smtClean="0">
                <a:latin typeface="Arial" charset="0"/>
              </a:rPr>
              <a:t>).</a:t>
            </a:r>
          </a:p>
          <a:p>
            <a:pPr>
              <a:lnSpc>
                <a:spcPct val="90000"/>
              </a:lnSpc>
              <a:buFont typeface="Arial" pitchFamily="34" charset="0"/>
              <a:buChar char="•"/>
            </a:pPr>
            <a:endParaRPr lang="en-US" dirty="0" smtClean="0">
              <a:latin typeface="Arial" charset="0"/>
            </a:endParaRPr>
          </a:p>
          <a:p>
            <a:pPr>
              <a:lnSpc>
                <a:spcPct val="90000"/>
              </a:lnSpc>
              <a:buFont typeface="Arial" pitchFamily="34" charset="0"/>
              <a:buChar char="•"/>
            </a:pPr>
            <a:r>
              <a:rPr lang="en-US" dirty="0" smtClean="0">
                <a:latin typeface="Arial" charset="0"/>
              </a:rPr>
              <a:t>  An initial approach to protecting broad swaths of land might be to endow existing sets with cemetery zoning and dedicate parts of the existing land use to cemetery use—as a “mixed use development” in much the way that condos are clustered on one area of a parcel, all zoned for condos, while a large portion of the parcel is dedicated to passive parkland.</a:t>
            </a:r>
            <a:endParaRPr lang="en-US" dirty="0" smtClean="0"/>
          </a:p>
          <a:p>
            <a:endParaRPr lang="en-US" dirty="0">
              <a:solidFill>
                <a:schemeClr val="tx1">
                  <a:lumMod val="95000"/>
                  <a:lumOff val="5000"/>
                </a:schemeClr>
              </a:solidFill>
            </a:endParaRPr>
          </a:p>
        </p:txBody>
      </p:sp>
    </p:spTree>
  </p:cSld>
  <p:clrMapOvr>
    <a:masterClrMapping/>
  </p:clrMapOvr>
  <p:transition spd="slow">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verart2.gif"/>
          <p:cNvPicPr>
            <a:picLocks noChangeAspect="1"/>
          </p:cNvPicPr>
          <p:nvPr/>
        </p:nvPicPr>
        <p:blipFill>
          <a:blip r:embed="rId2" cstate="print"/>
          <a:stretch>
            <a:fillRect/>
          </a:stretch>
        </p:blipFill>
        <p:spPr>
          <a:xfrm>
            <a:off x="1552575" y="1652587"/>
            <a:ext cx="6038850" cy="3552825"/>
          </a:xfrm>
          <a:prstGeom prst="rect">
            <a:avLst/>
          </a:prstGeom>
        </p:spPr>
      </p:pic>
      <p:sp>
        <p:nvSpPr>
          <p:cNvPr id="3" name="TextBox 2"/>
          <p:cNvSpPr txBox="1"/>
          <p:nvPr/>
        </p:nvSpPr>
        <p:spPr>
          <a:xfrm>
            <a:off x="498889" y="533400"/>
            <a:ext cx="8109912" cy="830997"/>
          </a:xfrm>
          <a:prstGeom prst="rect">
            <a:avLst/>
          </a:prstGeom>
          <a:noFill/>
        </p:spPr>
        <p:txBody>
          <a:bodyPr wrap="none" rtlCol="0">
            <a:spAutoFit/>
          </a:bodyPr>
          <a:lstStyle/>
          <a:p>
            <a:pPr algn="ctr"/>
            <a:r>
              <a:rPr lang="en-US" dirty="0" smtClean="0"/>
              <a:t>Mixed Use Visualization:</a:t>
            </a:r>
          </a:p>
          <a:p>
            <a:pPr algn="ctr"/>
            <a:r>
              <a:rPr lang="en-US" dirty="0" smtClean="0"/>
              <a:t>Abstraction of Seamless </a:t>
            </a:r>
            <a:r>
              <a:rPr lang="en-US" dirty="0" smtClean="0"/>
              <a:t>I</a:t>
            </a:r>
            <a:r>
              <a:rPr lang="en-US" dirty="0" smtClean="0"/>
              <a:t>ntegration of Disparate </a:t>
            </a:r>
            <a:r>
              <a:rPr lang="en-US" dirty="0" err="1" smtClean="0"/>
              <a:t>Landuse</a:t>
            </a:r>
            <a:r>
              <a:rPr lang="en-US" dirty="0" smtClean="0"/>
              <a:t> Types</a:t>
            </a:r>
            <a:endParaRPr lang="en-US" dirty="0"/>
          </a:p>
        </p:txBody>
      </p:sp>
    </p:spTree>
  </p:cSld>
  <p:clrMapOvr>
    <a:masterClrMapping/>
  </p:clrMapOvr>
  <p:transition spd="slow">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
            <a:ext cx="7772400" cy="5867400"/>
          </a:xfrm>
          <a:solidFill>
            <a:schemeClr val="tx1"/>
          </a:solidFill>
          <a:ln w="76200" cmpd="tri">
            <a:solidFill>
              <a:schemeClr val="bg1"/>
            </a:solidFill>
          </a:ln>
          <a:effectLst>
            <a:prstShdw prst="shdw13" dist="53882" dir="13500000">
              <a:schemeClr val="tx2">
                <a:alpha val="50000"/>
              </a:schemeClr>
            </a:prstShdw>
          </a:effectLst>
        </p:spPr>
        <p:txBody>
          <a:bodyPr/>
          <a:lstStyle/>
          <a:p>
            <a:pPr eaLnBrk="1" hangingPunct="1"/>
            <a:r>
              <a:rPr lang="en-US" sz="4800" b="1" dirty="0" smtClean="0">
                <a:solidFill>
                  <a:schemeClr val="bg1"/>
                </a:solidFill>
                <a:latin typeface="Arial" charset="0"/>
              </a:rPr>
              <a:t>Environmental Rationale:</a:t>
            </a:r>
            <a:r>
              <a:rPr lang="en-US" dirty="0" smtClean="0">
                <a:solidFill>
                  <a:schemeClr val="bg1"/>
                </a:solidFill>
                <a:latin typeface="Arial" charset="0"/>
              </a:rPr>
              <a:t/>
            </a:r>
            <a:br>
              <a:rPr lang="en-US" dirty="0" smtClean="0">
                <a:solidFill>
                  <a:schemeClr val="bg1"/>
                </a:solidFill>
                <a:latin typeface="Arial" charset="0"/>
              </a:rPr>
            </a:br>
            <a:r>
              <a:rPr lang="en-US" sz="3600" dirty="0" smtClean="0">
                <a:solidFill>
                  <a:schemeClr val="bg1"/>
                </a:solidFill>
                <a:latin typeface="Arial" charset="0"/>
              </a:rPr>
              <a:t>Cemeteries and Golf </a:t>
            </a:r>
            <a:r>
              <a:rPr lang="en-US" sz="3600" dirty="0" smtClean="0">
                <a:solidFill>
                  <a:schemeClr val="bg1"/>
                </a:solidFill>
                <a:latin typeface="Arial" charset="0"/>
              </a:rPr>
              <a:t>Courses:  Creative Mixed Use </a:t>
            </a:r>
            <a:r>
              <a:rPr lang="en-US" sz="3600" dirty="0" smtClean="0">
                <a:solidFill>
                  <a:schemeClr val="bg1"/>
                </a:solidFill>
                <a:latin typeface="Arial" charset="0"/>
              </a:rPr>
              <a:t/>
            </a:r>
            <a:br>
              <a:rPr lang="en-US" sz="3600" dirty="0" smtClean="0">
                <a:solidFill>
                  <a:schemeClr val="bg1"/>
                </a:solidFill>
                <a:latin typeface="Arial" charset="0"/>
              </a:rPr>
            </a:br>
            <a:r>
              <a:rPr lang="en-US" sz="3600" dirty="0" smtClean="0">
                <a:latin typeface="Arial" charset="0"/>
              </a:rPr>
              <a:t> </a:t>
            </a:r>
            <a:r>
              <a:rPr lang="en-US" sz="2000" dirty="0" smtClean="0">
                <a:solidFill>
                  <a:srgbClr val="FFFF00"/>
                </a:solidFill>
                <a:latin typeface="Arial" charset="0"/>
              </a:rPr>
              <a:t>Contemporary environmental science views golf courses as </a:t>
            </a:r>
            <a:r>
              <a:rPr lang="en-US" sz="2000" dirty="0" smtClean="0">
                <a:solidFill>
                  <a:srgbClr val="FFFF00"/>
                </a:solidFill>
                <a:latin typeface="Arial" charset="0"/>
              </a:rPr>
              <a:t>difficult</a:t>
            </a:r>
            <a:r>
              <a:rPr lang="en-US" sz="2000" dirty="0" smtClean="0">
                <a:solidFill>
                  <a:srgbClr val="FFFF00"/>
                </a:solidFill>
                <a:latin typeface="Arial" charset="0"/>
              </a:rPr>
              <a:t> </a:t>
            </a:r>
            <a:r>
              <a:rPr lang="en-US" sz="2000" dirty="0" smtClean="0">
                <a:solidFill>
                  <a:srgbClr val="FFFF00"/>
                </a:solidFill>
                <a:latin typeface="Arial" charset="0"/>
              </a:rPr>
              <a:t>uses of large tracts of land.</a:t>
            </a:r>
            <a:br>
              <a:rPr lang="en-US" sz="2000" dirty="0" smtClean="0">
                <a:solidFill>
                  <a:srgbClr val="FFFF00"/>
                </a:solidFill>
                <a:latin typeface="Arial" charset="0"/>
              </a:rPr>
            </a:br>
            <a:r>
              <a:rPr lang="en-US" sz="2000" dirty="0" smtClean="0">
                <a:solidFill>
                  <a:srgbClr val="FFFF00"/>
                </a:solidFill>
                <a:latin typeface="Arial" charset="0"/>
              </a:rPr>
              <a:t/>
            </a:r>
            <a:br>
              <a:rPr lang="en-US" sz="2000" dirty="0" smtClean="0">
                <a:solidFill>
                  <a:srgbClr val="FFFF00"/>
                </a:solidFill>
                <a:latin typeface="Arial" charset="0"/>
              </a:rPr>
            </a:br>
            <a:r>
              <a:rPr lang="en-US" sz="2000" dirty="0" smtClean="0">
                <a:solidFill>
                  <a:srgbClr val="FFFF00"/>
                </a:solidFill>
                <a:latin typeface="Arial" charset="0"/>
              </a:rPr>
              <a:t>U</a:t>
            </a:r>
            <a:r>
              <a:rPr lang="en-US" sz="2000" dirty="0" smtClean="0">
                <a:solidFill>
                  <a:srgbClr val="FFFF00"/>
                </a:solidFill>
                <a:latin typeface="Arial" charset="0"/>
              </a:rPr>
              <a:t>se </a:t>
            </a:r>
            <a:r>
              <a:rPr lang="en-US" sz="2000" dirty="0" smtClean="0">
                <a:solidFill>
                  <a:srgbClr val="FFFF00"/>
                </a:solidFill>
                <a:latin typeface="Arial" charset="0"/>
              </a:rPr>
              <a:t>golf course non-playing area, endowed with restrictive cemetery zoning, as a site for green and natural scattering or burial of remains</a:t>
            </a:r>
            <a:r>
              <a:rPr lang="en-US" sz="2000" dirty="0" smtClean="0">
                <a:solidFill>
                  <a:srgbClr val="FFFF00"/>
                </a:solidFill>
                <a:latin typeface="Arial" charset="0"/>
              </a:rPr>
              <a:t>.  Integrate the uses now; as the baby-boomer population ages, the need to expand the cemetery land holdings may well increase dramatically.  </a:t>
            </a:r>
            <a:r>
              <a:rPr lang="en-US" sz="2000" dirty="0" smtClean="0">
                <a:solidFill>
                  <a:srgbClr val="FFFF00"/>
                </a:solidFill>
                <a:latin typeface="Arial" charset="0"/>
              </a:rPr>
              <a:t>Instead begin now to use portions of existing large tracts (golf courses) for burial; natural burial may enhance the vegetative cover and make these grounds a showplace for variety in environmentally sound gardening principles</a:t>
            </a:r>
            <a:endParaRPr lang="en-US" sz="2000" dirty="0" smtClean="0">
              <a:solidFill>
                <a:srgbClr val="FFFF00"/>
              </a:solidFill>
              <a:latin typeface="Arial" charset="0"/>
            </a:endParaRPr>
          </a:p>
        </p:txBody>
      </p:sp>
    </p:spTree>
  </p:cSld>
  <p:clrMapOvr>
    <a:masterClrMapping/>
  </p:clrMapOvr>
  <p:transition spd="slow">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304800" y="228600"/>
            <a:ext cx="8534400" cy="6477000"/>
          </a:xfrm>
          <a:solidFill>
            <a:schemeClr val="bg1"/>
          </a:solidFill>
          <a:ln w="76200" cmpd="tri">
            <a:solidFill>
              <a:schemeClr val="tx1"/>
            </a:solidFill>
          </a:ln>
        </p:spPr>
        <p:txBody>
          <a:bodyPr/>
          <a:lstStyle/>
          <a:p>
            <a:pPr algn="l" eaLnBrk="1" hangingPunct="1">
              <a:buFont typeface="Arial" pitchFamily="34" charset="0"/>
              <a:buChar char="•"/>
            </a:pPr>
            <a:r>
              <a:rPr lang="en-US" sz="2000" dirty="0" smtClean="0">
                <a:latin typeface="Arial" charset="0"/>
              </a:rPr>
              <a:t> </a:t>
            </a:r>
            <a:r>
              <a:rPr lang="en-US" sz="1800" b="1" dirty="0" smtClean="0">
                <a:latin typeface="Arial" charset="0"/>
              </a:rPr>
              <a:t>Golf courses:  </a:t>
            </a:r>
            <a:r>
              <a:rPr lang="en-US" sz="1600" dirty="0" smtClean="0">
                <a:latin typeface="Arial" charset="0"/>
              </a:rPr>
              <a:t>EPA data (</a:t>
            </a:r>
            <a:r>
              <a:rPr lang="en-US" sz="1600" dirty="0" smtClean="0">
                <a:latin typeface="Arial" charset="0"/>
                <a:hlinkClick r:id="rId2"/>
              </a:rPr>
              <a:t>http://www.epa.gov/oppefed1/models/water/golf_course_adjustment_factors.htm</a:t>
            </a:r>
            <a:r>
              <a:rPr lang="en-US" sz="1600" dirty="0" smtClean="0">
                <a:latin typeface="Arial" charset="0"/>
              </a:rPr>
              <a:t> )—15,827 golf courses (March 2003) range in size from 110-200 acres.  Consider 150 as a middle ground (many, but not urban or resort, 18 hole courses range in size from 150-200 acres).  That would put total acreage at:  15,827 * 150 = </a:t>
            </a:r>
            <a:r>
              <a:rPr lang="en-US" sz="1600" b="1" dirty="0" smtClean="0">
                <a:solidFill>
                  <a:srgbClr val="FF0000"/>
                </a:solidFill>
                <a:latin typeface="Arial" charset="0"/>
              </a:rPr>
              <a:t>2,374,050 acres</a:t>
            </a:r>
            <a:r>
              <a:rPr lang="en-US" sz="1600" dirty="0" smtClean="0">
                <a:latin typeface="Arial" charset="0"/>
              </a:rPr>
              <a:t>.</a:t>
            </a:r>
          </a:p>
          <a:p>
            <a:pPr algn="l" eaLnBrk="1" hangingPunct="1">
              <a:buFont typeface="Arial" pitchFamily="34" charset="0"/>
              <a:buChar char="•"/>
            </a:pPr>
            <a:r>
              <a:rPr lang="en-US" sz="1600" dirty="0" smtClean="0">
                <a:latin typeface="Arial" charset="0"/>
              </a:rPr>
              <a:t>  </a:t>
            </a:r>
            <a:r>
              <a:rPr lang="en-US" sz="1800" b="1" dirty="0" smtClean="0">
                <a:latin typeface="Arial" charset="0"/>
              </a:rPr>
              <a:t>Cemeteries: </a:t>
            </a:r>
            <a:r>
              <a:rPr lang="en-US" sz="1600" dirty="0" smtClean="0">
                <a:latin typeface="Arial" charset="0"/>
              </a:rPr>
              <a:t>The attribute table in </a:t>
            </a:r>
            <a:r>
              <a:rPr lang="en-US" sz="1600" dirty="0" err="1" smtClean="0">
                <a:latin typeface="Arial" charset="0"/>
              </a:rPr>
              <a:t>ArcGIS</a:t>
            </a:r>
            <a:r>
              <a:rPr lang="en-US" sz="1600" dirty="0" smtClean="0">
                <a:latin typeface="Arial" charset="0"/>
              </a:rPr>
              <a:t> 9.1.3 shows 126,166 cemeteries.  We do not know the total acreage in cemeteries.</a:t>
            </a:r>
          </a:p>
          <a:p>
            <a:pPr lvl="1" algn="l" eaLnBrk="1" hangingPunct="1">
              <a:buFont typeface="Arial" pitchFamily="34" charset="0"/>
              <a:buChar char="•"/>
            </a:pPr>
            <a:r>
              <a:rPr lang="en-US" sz="1200" dirty="0" smtClean="0">
                <a:latin typeface="Arial" charset="0"/>
              </a:rPr>
              <a:t>  </a:t>
            </a:r>
            <a:r>
              <a:rPr lang="en-US" sz="1400" dirty="0" smtClean="0">
                <a:latin typeface="Arial" charset="0"/>
              </a:rPr>
              <a:t>If the total acreage in golf courses equaled the total acreage in cemeteries, then the average cemetery size would be:  2,374,050 / 126,166 = 18.82 acres.  Arlington National Cemetery is 254 acres and has 300,000 interred.  (</a:t>
            </a:r>
            <a:r>
              <a:rPr lang="en-US" sz="1400" dirty="0" smtClean="0">
                <a:latin typeface="Arial" charset="0"/>
                <a:hlinkClick r:id="rId3"/>
              </a:rPr>
              <a:t>http://en.wikipedia.org/wiki/Arlington_National_Cemetery</a:t>
            </a:r>
            <a:r>
              <a:rPr lang="en-US" sz="1400" dirty="0" smtClean="0">
                <a:latin typeface="Arial" charset="0"/>
              </a:rPr>
              <a:t> )</a:t>
            </a:r>
          </a:p>
          <a:p>
            <a:pPr lvl="1" algn="l" eaLnBrk="1" hangingPunct="1">
              <a:buFont typeface="Arial" pitchFamily="34" charset="0"/>
              <a:buChar char="•"/>
            </a:pPr>
            <a:r>
              <a:rPr lang="en-US" sz="1400" dirty="0" smtClean="0">
                <a:latin typeface="Arial" charset="0"/>
              </a:rPr>
              <a:t>  How big is the average cemetery?  A typical cemetery plot is 4 feet wide by 10 feet long (40 square feet).  Suppose a typical cemetery buries 365 people per year.  That’s 14,600 square feet of land per year, excluding land for landscaping, interior surface routes, maintenance areas, houses for staff, chapels, and so forth.  Over the entire country (126,166 cemeteries) that’s 1,842,023,600 square feet (42,287 acres) per year devoted to burial.</a:t>
            </a:r>
          </a:p>
          <a:p>
            <a:pPr lvl="1" algn="l" eaLnBrk="1" hangingPunct="1">
              <a:buFont typeface="Arial" pitchFamily="34" charset="0"/>
              <a:buChar char="•"/>
            </a:pPr>
            <a:r>
              <a:rPr lang="en-US" sz="1400" dirty="0" smtClean="0">
                <a:latin typeface="Arial" charset="0"/>
              </a:rPr>
              <a:t>  Over 50 years, that’s </a:t>
            </a:r>
            <a:r>
              <a:rPr lang="en-US" sz="1400" b="1" dirty="0" smtClean="0">
                <a:solidFill>
                  <a:srgbClr val="FF0000"/>
                </a:solidFill>
                <a:latin typeface="Arial" charset="0"/>
              </a:rPr>
              <a:t>2,114,352</a:t>
            </a:r>
            <a:r>
              <a:rPr lang="en-US" sz="1400" dirty="0" smtClean="0">
                <a:latin typeface="Arial" charset="0"/>
              </a:rPr>
              <a:t> </a:t>
            </a:r>
            <a:r>
              <a:rPr lang="en-US" sz="1400" b="1" dirty="0" smtClean="0">
                <a:solidFill>
                  <a:srgbClr val="FF0000"/>
                </a:solidFill>
                <a:latin typeface="Arial" charset="0"/>
              </a:rPr>
              <a:t>acres</a:t>
            </a:r>
            <a:r>
              <a:rPr lang="en-US" sz="1400" dirty="0" smtClean="0">
                <a:latin typeface="Arial" charset="0"/>
              </a:rPr>
              <a:t> of land in burial (only).  Reuse of existing burial sites may take place, in many states, after 50 years.  Cemetery requirements on land use are more restrictive than are others. </a:t>
            </a:r>
          </a:p>
          <a:p>
            <a:pPr lvl="1" algn="l" eaLnBrk="1" hangingPunct="1">
              <a:buFont typeface="Arial" pitchFamily="34" charset="0"/>
              <a:buChar char="•"/>
            </a:pPr>
            <a:r>
              <a:rPr lang="en-US" sz="1400" dirty="0" smtClean="0">
                <a:latin typeface="Arial" charset="0"/>
              </a:rPr>
              <a:t> As the baby-boomer population ages, there may be more need, in the short run, for cemetery land.</a:t>
            </a:r>
          </a:p>
          <a:p>
            <a:pPr algn="l" eaLnBrk="1" hangingPunct="1">
              <a:buFont typeface="Arial" pitchFamily="34" charset="0"/>
              <a:buChar char="•"/>
            </a:pPr>
            <a:r>
              <a:rPr lang="en-US" sz="1600" b="1" dirty="0" smtClean="0">
                <a:latin typeface="Arial" charset="0"/>
              </a:rPr>
              <a:t>  It appears reasonable to assume that the acreage in cemetery use is similar in size to the acreage for golf courses (there are many more cemeteries than golf courses):  </a:t>
            </a:r>
          </a:p>
          <a:p>
            <a:pPr eaLnBrk="1" hangingPunct="1"/>
            <a:r>
              <a:rPr lang="en-US" sz="1600" b="1" dirty="0" smtClean="0">
                <a:solidFill>
                  <a:srgbClr val="FF0000"/>
                </a:solidFill>
                <a:latin typeface="Arial" charset="0"/>
              </a:rPr>
              <a:t>Entire 18 hole course:  2,374,050 acres – Burial sites only:  2,114,352 acres</a:t>
            </a:r>
          </a:p>
          <a:p>
            <a:pPr algn="l" eaLnBrk="1" hangingPunct="1"/>
            <a:endParaRPr lang="en-US" sz="2000" dirty="0" smtClean="0">
              <a:latin typeface="Arial" charset="0"/>
            </a:endParaRPr>
          </a:p>
          <a:p>
            <a:pPr eaLnBrk="1" hangingPunct="1"/>
            <a:endParaRPr lang="en-US" sz="2000" dirty="0" smtClean="0">
              <a:latin typeface="Arial" charset="0"/>
            </a:endParaRPr>
          </a:p>
        </p:txBody>
      </p:sp>
    </p:spTree>
  </p:cSld>
  <p:clrMapOvr>
    <a:masterClrMapping/>
  </p:clrMapOvr>
  <p:transition spd="slow">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304800" y="152400"/>
            <a:ext cx="8534400" cy="6553200"/>
          </a:xfrm>
          <a:solidFill>
            <a:schemeClr val="bg1"/>
          </a:solidFill>
          <a:ln w="76200" cmpd="tri">
            <a:solidFill>
              <a:schemeClr val="tx1"/>
            </a:solidFill>
          </a:ln>
        </p:spPr>
        <p:txBody>
          <a:bodyPr/>
          <a:lstStyle/>
          <a:p>
            <a:pPr eaLnBrk="1" hangingPunct="1"/>
            <a:r>
              <a:rPr lang="en-US" sz="2000" dirty="0" smtClean="0">
                <a:latin typeface="Arial" charset="0"/>
              </a:rPr>
              <a:t>  There are more cemeteries than golf courses.</a:t>
            </a:r>
          </a:p>
          <a:p>
            <a:pPr eaLnBrk="1" hangingPunct="1"/>
            <a:endParaRPr lang="en-US" sz="2000" dirty="0" smtClean="0">
              <a:latin typeface="Arial" charset="0"/>
            </a:endParaRPr>
          </a:p>
          <a:p>
            <a:pPr eaLnBrk="1" hangingPunct="1"/>
            <a:endParaRPr lang="en-US" sz="1600" dirty="0" smtClean="0">
              <a:latin typeface="Arial" charset="0"/>
            </a:endParaRPr>
          </a:p>
          <a:p>
            <a:pPr algn="l" eaLnBrk="1" hangingPunct="1"/>
            <a:endParaRPr lang="en-US" sz="2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lgn="l" eaLnBrk="1" hangingPunct="1"/>
            <a:endParaRPr lang="en-US" sz="2000" dirty="0" smtClean="0">
              <a:latin typeface="Arial" charset="0"/>
            </a:endParaRPr>
          </a:p>
          <a:p>
            <a:pPr eaLnBrk="1" hangingPunct="1"/>
            <a:endParaRPr lang="en-US" sz="2000" dirty="0" smtClean="0">
              <a:latin typeface="Arial" charset="0"/>
            </a:endParaRPr>
          </a:p>
        </p:txBody>
      </p:sp>
      <p:pic>
        <p:nvPicPr>
          <p:cNvPr id="3" name="Picture 2" descr="GolfCourseCemeteries2.jpg"/>
          <p:cNvPicPr>
            <a:picLocks noChangeAspect="1"/>
          </p:cNvPicPr>
          <p:nvPr/>
        </p:nvPicPr>
        <p:blipFill>
          <a:blip r:embed="rId2" cstate="print"/>
          <a:stretch>
            <a:fillRect/>
          </a:stretch>
        </p:blipFill>
        <p:spPr>
          <a:xfrm>
            <a:off x="609600" y="1295400"/>
            <a:ext cx="7986096" cy="4456089"/>
          </a:xfrm>
          <a:prstGeom prst="rect">
            <a:avLst/>
          </a:prstGeom>
        </p:spPr>
      </p:pic>
    </p:spTree>
  </p:cSld>
  <p:clrMapOvr>
    <a:masterClrMapping/>
  </p:clrMapOvr>
  <p:transition spd="slow">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304800" y="152400"/>
            <a:ext cx="8534400" cy="6553200"/>
          </a:xfrm>
          <a:solidFill>
            <a:schemeClr val="bg1"/>
          </a:solidFill>
          <a:ln w="76200" cmpd="tri">
            <a:solidFill>
              <a:schemeClr val="tx1"/>
            </a:solidFill>
          </a:ln>
        </p:spPr>
        <p:txBody>
          <a:bodyPr/>
          <a:lstStyle/>
          <a:p>
            <a:pPr eaLnBrk="1" hangingPunct="1"/>
            <a:r>
              <a:rPr lang="en-US" sz="2000" dirty="0" smtClean="0">
                <a:latin typeface="Arial" charset="0"/>
              </a:rPr>
              <a:t>  A closer look:  the case of Michigan</a:t>
            </a:r>
          </a:p>
          <a:p>
            <a:pPr eaLnBrk="1" hangingPunct="1"/>
            <a:endParaRPr lang="en-US" sz="2000" dirty="0" smtClean="0">
              <a:latin typeface="Arial" charset="0"/>
            </a:endParaRPr>
          </a:p>
          <a:p>
            <a:pPr eaLnBrk="1" hangingPunct="1"/>
            <a:endParaRPr lang="en-US" sz="1600" dirty="0" smtClean="0">
              <a:latin typeface="Arial" charset="0"/>
            </a:endParaRPr>
          </a:p>
          <a:p>
            <a:pPr algn="l" eaLnBrk="1" hangingPunct="1"/>
            <a:endParaRPr lang="en-US" sz="2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lgn="l" eaLnBrk="1" hangingPunct="1"/>
            <a:endParaRPr lang="en-US" sz="2000" dirty="0" smtClean="0">
              <a:latin typeface="Arial" charset="0"/>
            </a:endParaRPr>
          </a:p>
          <a:p>
            <a:pPr eaLnBrk="1" hangingPunct="1"/>
            <a:endParaRPr lang="en-US" sz="2000" dirty="0" smtClean="0">
              <a:latin typeface="Arial" charset="0"/>
            </a:endParaRPr>
          </a:p>
        </p:txBody>
      </p:sp>
      <p:pic>
        <p:nvPicPr>
          <p:cNvPr id="4" name="Picture 3" descr="GolfCourseCemeteriesMI.jpg"/>
          <p:cNvPicPr>
            <a:picLocks noChangeAspect="1"/>
          </p:cNvPicPr>
          <p:nvPr/>
        </p:nvPicPr>
        <p:blipFill>
          <a:blip r:embed="rId2" cstate="print"/>
          <a:stretch>
            <a:fillRect/>
          </a:stretch>
        </p:blipFill>
        <p:spPr>
          <a:xfrm>
            <a:off x="1066800" y="533400"/>
            <a:ext cx="7515271" cy="5972338"/>
          </a:xfrm>
          <a:prstGeom prst="rect">
            <a:avLst/>
          </a:prstGeom>
        </p:spPr>
      </p:pic>
    </p:spTree>
  </p:cSld>
  <p:clrMapOvr>
    <a:masterClrMapping/>
  </p:clrMapOvr>
  <p:transition spd="slow">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304800" y="228600"/>
            <a:ext cx="8534400" cy="6477000"/>
          </a:xfrm>
          <a:solidFill>
            <a:schemeClr val="bg1"/>
          </a:solidFill>
          <a:ln w="76200" cmpd="tri">
            <a:solidFill>
              <a:schemeClr val="tx1"/>
            </a:solidFill>
          </a:ln>
        </p:spPr>
        <p:txBody>
          <a:bodyPr/>
          <a:lstStyle/>
          <a:p>
            <a:pPr algn="l" eaLnBrk="1" hangingPunct="1">
              <a:buFont typeface="Arial" pitchFamily="34" charset="0"/>
              <a:buChar char="•"/>
            </a:pPr>
            <a:r>
              <a:rPr lang="en-US" sz="2000" dirty="0" smtClean="0">
                <a:latin typeface="Arial" charset="0"/>
              </a:rPr>
              <a:t>  However, the spatial distribution of cemeteries is more widely scattered than is the more clustered distribution of golf courses.</a:t>
            </a:r>
          </a:p>
          <a:p>
            <a:pPr algn="l" eaLnBrk="1" hangingPunct="1">
              <a:buFont typeface="Arial" pitchFamily="34" charset="0"/>
              <a:buChar char="•"/>
            </a:pPr>
            <a:r>
              <a:rPr lang="en-US" sz="2000" dirty="0" smtClean="0">
                <a:latin typeface="Arial" charset="0"/>
              </a:rPr>
              <a:t>  A tempting thought is to consider these as two sets and attempt to maximize their intersection in order to minimize impact on the land.</a:t>
            </a:r>
          </a:p>
          <a:p>
            <a:pPr lvl="1" algn="l" eaLnBrk="1" hangingPunct="1">
              <a:buFont typeface="Arial" pitchFamily="34" charset="0"/>
              <a:buChar char="•"/>
            </a:pPr>
            <a:r>
              <a:rPr lang="en-US" sz="1600" dirty="0" smtClean="0">
                <a:latin typeface="Arial" charset="0"/>
              </a:rPr>
              <a:t>  Currently, these sets are disjoint (have empty intersection), both in terms of </a:t>
            </a:r>
            <a:endParaRPr lang="en-US" sz="2000" dirty="0" smtClean="0">
              <a:latin typeface="Arial" charset="0"/>
            </a:endParaRPr>
          </a:p>
          <a:p>
            <a:pPr lvl="2" algn="l" eaLnBrk="1" hangingPunct="1">
              <a:buFont typeface="Arial" pitchFamily="34" charset="0"/>
              <a:buChar char="•"/>
            </a:pPr>
            <a:r>
              <a:rPr lang="en-US" sz="1600" dirty="0" smtClean="0">
                <a:latin typeface="Arial" charset="0"/>
              </a:rPr>
              <a:t> Actual use.</a:t>
            </a:r>
          </a:p>
          <a:p>
            <a:pPr lvl="2" algn="l" eaLnBrk="1" hangingPunct="1">
              <a:buFont typeface="Arial" pitchFamily="34" charset="0"/>
              <a:buChar char="•"/>
            </a:pPr>
            <a:r>
              <a:rPr lang="en-US" sz="1600" dirty="0" smtClean="0">
                <a:latin typeface="Arial" charset="0"/>
              </a:rPr>
              <a:t> Zoning.</a:t>
            </a:r>
          </a:p>
          <a:p>
            <a:pPr lvl="1" algn="l" eaLnBrk="1" hangingPunct="1">
              <a:buFont typeface="Arial" pitchFamily="34" charset="0"/>
              <a:buChar char="•"/>
            </a:pPr>
            <a:r>
              <a:rPr lang="en-US" sz="1600" dirty="0" smtClean="0">
                <a:latin typeface="Arial" charset="0"/>
              </a:rPr>
              <a:t>To create a non-empty intersection </a:t>
            </a:r>
          </a:p>
          <a:p>
            <a:pPr lvl="2" algn="l" eaLnBrk="1" hangingPunct="1">
              <a:buFont typeface="Arial" pitchFamily="34" charset="0"/>
              <a:buChar char="•"/>
            </a:pPr>
            <a:r>
              <a:rPr lang="en-US" sz="1600" dirty="0" smtClean="0">
                <a:latin typeface="Arial" charset="0"/>
              </a:rPr>
              <a:t> Change golf course zoning to cemetery zoning (the more restrictive zoning). </a:t>
            </a:r>
          </a:p>
          <a:p>
            <a:pPr lvl="2" algn="l" eaLnBrk="1" hangingPunct="1">
              <a:buFont typeface="Arial" pitchFamily="34" charset="0"/>
              <a:buChar char="•"/>
            </a:pPr>
            <a:r>
              <a:rPr lang="en-US" sz="1600" dirty="0" smtClean="0">
                <a:latin typeface="Arial" charset="0"/>
              </a:rPr>
              <a:t> Zone the entire golf course as “cemetery” use, but imagine the cemetery use clustered away from the fairways and such—much as condo complexes might cluster residential units in one area and parkland in another.</a:t>
            </a:r>
          </a:p>
          <a:p>
            <a:pPr algn="l" eaLnBrk="1" hangingPunct="1">
              <a:buFont typeface="Arial" pitchFamily="34" charset="0"/>
              <a:buChar char="•"/>
            </a:pPr>
            <a:r>
              <a:rPr lang="en-US" sz="2000" dirty="0" smtClean="0">
                <a:latin typeface="Arial" charset="0"/>
              </a:rPr>
              <a:t> Use existing golf courses for recreational use as well as for cemetery use that offers constructive environmental input.</a:t>
            </a:r>
            <a:endParaRPr lang="en-US" sz="1600" dirty="0" smtClean="0">
              <a:latin typeface="Arial" charset="0"/>
            </a:endParaRPr>
          </a:p>
          <a:p>
            <a:pPr lvl="1" algn="l" eaLnBrk="1" hangingPunct="1">
              <a:buFont typeface="Arial" pitchFamily="34" charset="0"/>
              <a:buChar char="•"/>
            </a:pPr>
            <a:r>
              <a:rPr lang="en-US" sz="1600" dirty="0" smtClean="0">
                <a:latin typeface="Arial" charset="0"/>
              </a:rPr>
              <a:t> Scattering of cremation ashes in selected, protected areas.</a:t>
            </a:r>
          </a:p>
          <a:p>
            <a:pPr lvl="1" algn="l" eaLnBrk="1" hangingPunct="1">
              <a:buFont typeface="Arial" pitchFamily="34" charset="0"/>
              <a:buChar char="•"/>
            </a:pPr>
            <a:r>
              <a:rPr lang="en-US" sz="1600" dirty="0" smtClean="0">
                <a:latin typeface="Arial" charset="0"/>
              </a:rPr>
              <a:t> Scattering of </a:t>
            </a:r>
            <a:r>
              <a:rPr lang="en-US" sz="1600" dirty="0" err="1" smtClean="0">
                <a:latin typeface="Arial" charset="0"/>
              </a:rPr>
              <a:t>resomation</a:t>
            </a:r>
            <a:r>
              <a:rPr lang="en-US" sz="1600" dirty="0" smtClean="0">
                <a:latin typeface="Arial" charset="0"/>
              </a:rPr>
              <a:t> (water extraction) waters in selected, protected areas.</a:t>
            </a:r>
          </a:p>
          <a:p>
            <a:pPr lvl="1" algn="l" eaLnBrk="1" hangingPunct="1">
              <a:buFont typeface="Arial" pitchFamily="34" charset="0"/>
              <a:buChar char="•"/>
            </a:pPr>
            <a:r>
              <a:rPr lang="en-US" sz="1600" dirty="0" smtClean="0">
                <a:latin typeface="Arial" charset="0"/>
              </a:rPr>
              <a:t> Natural whole-body burial (no dangerous embalming fluids, steel, or concrete) in selected, protected areas.</a:t>
            </a:r>
          </a:p>
          <a:p>
            <a:pPr algn="l" eaLnBrk="1" hangingPunct="1">
              <a:buFont typeface="Arial" pitchFamily="34" charset="0"/>
              <a:buChar char="•"/>
            </a:pPr>
            <a:r>
              <a:rPr lang="en-US" sz="2000" dirty="0" smtClean="0">
                <a:latin typeface="Arial" charset="0"/>
              </a:rPr>
              <a:t> At the outset, existing golf courses rezoned as “cemetery” might serve the needs of some urban and resort populations.  Future planning might base </a:t>
            </a:r>
            <a:r>
              <a:rPr lang="en-US" sz="2000" dirty="0" err="1" smtClean="0">
                <a:latin typeface="Arial" charset="0"/>
              </a:rPr>
              <a:t>locational</a:t>
            </a:r>
            <a:r>
              <a:rPr lang="en-US" sz="2000" dirty="0" smtClean="0">
                <a:latin typeface="Arial" charset="0"/>
              </a:rPr>
              <a:t> decisions on some of the data shown in the maps above.</a:t>
            </a:r>
          </a:p>
          <a:p>
            <a:pPr algn="l" eaLnBrk="1" hangingPunct="1">
              <a:buFont typeface="Arial" pitchFamily="34" charset="0"/>
              <a:buChar char="•"/>
            </a:pPr>
            <a:endParaRPr lang="en-US" sz="2000" dirty="0" smtClean="0">
              <a:latin typeface="Arial" charset="0"/>
            </a:endParaRPr>
          </a:p>
          <a:p>
            <a:pPr eaLnBrk="1" hangingPunct="1"/>
            <a:endParaRPr lang="en-US" sz="2000" dirty="0" smtClean="0">
              <a:latin typeface="Arial" charset="0"/>
            </a:endParaRPr>
          </a:p>
        </p:txBody>
      </p:sp>
    </p:spTree>
  </p:cSld>
  <p:clrMapOvr>
    <a:masterClrMapping/>
  </p:clrMapOvr>
  <p:transition spd="slow">
    <p:random/>
  </p:transition>
  <p:timing>
    <p:tnLst>
      <p:par>
        <p:cTn id="1" dur="indefinite" restart="never" nodeType="tmRoot"/>
      </p:par>
    </p:tnLst>
  </p:timing>
</p:sld>
</file>

<file path=ppt/theme/theme1.xml><?xml version="1.0" encoding="utf-8"?>
<a:theme xmlns:a="http://schemas.openxmlformats.org/drawingml/2006/main" name="Default Design">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1678</TotalTime>
  <Words>1612</Words>
  <Application>Microsoft Office PowerPoint</Application>
  <PresentationFormat>On-screen Show (4:3)</PresentationFormat>
  <Paragraphs>112</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Default Design</vt:lpstr>
      <vt:lpstr>The Perimeter Project: Cemetery Zoning Used in  Fragile Lands Protection-- Part III</vt:lpstr>
      <vt:lpstr>Slide 2</vt:lpstr>
      <vt:lpstr>Slide 3</vt:lpstr>
      <vt:lpstr>Slide 4</vt:lpstr>
      <vt:lpstr>Environmental Rationale: Cemeteries and Golf Courses:  Creative Mixed Use   Contemporary environmental science views golf courses as difficult uses of large tracts of land.  Use golf course non-playing area, endowed with restrictive cemetery zoning, as a site for green and natural scattering or burial of remains.  Integrate the uses now; as the baby-boomer population ages, the need to expand the cemetery land holdings may well increase dramatically.  Instead begin now to use portions of existing large tracts (golf courses) for burial; natural burial may enhance the vegetative cover and make these grounds a showplace for variety in environmentally sound gardening principles</vt:lpstr>
      <vt:lpstr>Slide 6</vt:lpstr>
      <vt:lpstr>Slide 7</vt:lpstr>
      <vt:lpstr>Slide 8</vt:lpstr>
      <vt:lpstr>Slide 9</vt:lpstr>
      <vt:lpstr>Slide 10</vt:lpstr>
      <vt:lpstr>Burial Alternatives: Cemeteries and Golf Courses    Comments from William E. Arlinghaus, B. A. General Manager, Chapel Hill Memorial Gardens, Grand Rapids President, The Compass Group   Cremation Resomation Natural Burial Legal, Perception, and Related Issues</vt:lpstr>
      <vt:lpstr>Memorialization: Cemeteries and Golf Courses    When remains are integrated into the environment, rather than compactly stored in a vault or similar object, memorial needs may change…no longer are there marble monuments clearly and directly associated with individual remains.  The Internet offers direct, individual memorialization opportunity that becomes permanent when website maintenance is trust-funded as is traditional monument maintenance.</vt:lpstr>
      <vt:lpstr>Pilot Project: Chapel Hill Memorial Gardens  Grand Rapids, Michigan</vt:lpstr>
      <vt:lpstr>Virtual Cemetery  Visualized Using Google Earth and Google SketchUp</vt:lpstr>
      <vt:lpstr>Slide 15</vt:lpstr>
      <vt:lpstr>Pilot Project: Planning of Memorialization</vt:lpstr>
      <vt:lpstr>Directions…Memorialization</vt:lpstr>
      <vt:lpstr>Directions…Related Pilot Projects</vt:lpstr>
      <vt:lpstr>Directions…Connections and Feedback</vt:lpstr>
      <vt:lpstr>Many thanks to: The School of Natural Resources and Environment for room use; Kris Oswalt of Community Systems Foundation (CSF) for software support;  Google Earth for a software donation to CSF.  CSF archive http://www.csfnet.org  Information related to this topic http://www.MyLovedOne.com http://www.ArchivedMemorialsOnline.com http://www.ChapelHillGrandRapids.com</vt:lpstr>
    </vt:vector>
  </TitlesOfParts>
  <Company> 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dc:creator>
  <cp:lastModifiedBy>HP Authorized Customer</cp:lastModifiedBy>
  <cp:revision>102</cp:revision>
  <dcterms:created xsi:type="dcterms:W3CDTF">2009-09-14T10:52:15Z</dcterms:created>
  <dcterms:modified xsi:type="dcterms:W3CDTF">2010-04-12T21:47:41Z</dcterms:modified>
</cp:coreProperties>
</file>