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729" r:id="rId2"/>
  </p:sldMasterIdLst>
  <p:sldIdLst>
    <p:sldId id="266" r:id="rId3"/>
    <p:sldId id="260" r:id="rId4"/>
    <p:sldId id="261" r:id="rId5"/>
    <p:sldId id="262" r:id="rId6"/>
    <p:sldId id="263" r:id="rId7"/>
    <p:sldId id="264" r:id="rId8"/>
    <p:sldId id="265"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2" d="100"/>
          <a:sy n="102" d="100"/>
        </p:scale>
        <p:origin x="120"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B196-F992-0CFA-E2EB-704BC8BFCD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0EE6BA-DEDA-AAAB-63C3-473F864E3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267AE9-645E-957A-0A89-DB1D70B64618}"/>
              </a:ext>
            </a:extLst>
          </p:cNvPr>
          <p:cNvSpPr>
            <a:spLocks noGrp="1"/>
          </p:cNvSpPr>
          <p:nvPr>
            <p:ph type="dt" sz="half" idx="10"/>
          </p:nvPr>
        </p:nvSpPr>
        <p:spPr/>
        <p:txBody>
          <a:bodyPr/>
          <a:lstStyle/>
          <a:p>
            <a:fld id="{88D38747-4367-4BD2-8D51-C97E202738E2}" type="datetime1">
              <a:rPr lang="en-US" smtClean="0"/>
              <a:t>5/29/2022</a:t>
            </a:fld>
            <a:endParaRPr lang="en-US" dirty="0"/>
          </a:p>
        </p:txBody>
      </p:sp>
      <p:sp>
        <p:nvSpPr>
          <p:cNvPr id="5" name="Footer Placeholder 4">
            <a:extLst>
              <a:ext uri="{FF2B5EF4-FFF2-40B4-BE49-F238E27FC236}">
                <a16:creationId xmlns:a16="http://schemas.microsoft.com/office/drawing/2014/main" id="{B18BC409-528C-BA9E-BCB1-2CBF359B04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946AB7-875A-7ED0-6F2B-3E95D31B8E64}"/>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04727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09266-B2FC-8389-826F-6C476A785B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266C6-1A08-7A44-C36D-297307A335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FB8C0-1B79-EE41-5AAC-93A00686CF0A}"/>
              </a:ext>
            </a:extLst>
          </p:cNvPr>
          <p:cNvSpPr>
            <a:spLocks noGrp="1"/>
          </p:cNvSpPr>
          <p:nvPr>
            <p:ph type="dt" sz="half" idx="10"/>
          </p:nvPr>
        </p:nvSpPr>
        <p:spPr/>
        <p:txBody>
          <a:bodyPr/>
          <a:lstStyle/>
          <a:p>
            <a:fld id="{217E833E-1B6D-415F-AD29-75AE8C43BD0D}" type="datetime1">
              <a:rPr lang="en-US" smtClean="0"/>
              <a:t>5/29/2022</a:t>
            </a:fld>
            <a:endParaRPr lang="en-US" dirty="0"/>
          </a:p>
        </p:txBody>
      </p:sp>
      <p:sp>
        <p:nvSpPr>
          <p:cNvPr id="5" name="Footer Placeholder 4">
            <a:extLst>
              <a:ext uri="{FF2B5EF4-FFF2-40B4-BE49-F238E27FC236}">
                <a16:creationId xmlns:a16="http://schemas.microsoft.com/office/drawing/2014/main" id="{94B5DFCD-86CC-FF4F-206B-BED8F8A303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D4F422-AF49-6978-D9B4-B30506EB9D3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648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16B9CF-4E6E-13ED-823C-233F89E7D1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4CBDC9-F47E-4A6A-3344-0F844A28B8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CF08E-F072-46B8-6EB2-05D0E349695F}"/>
              </a:ext>
            </a:extLst>
          </p:cNvPr>
          <p:cNvSpPr>
            <a:spLocks noGrp="1"/>
          </p:cNvSpPr>
          <p:nvPr>
            <p:ph type="dt" sz="half" idx="10"/>
          </p:nvPr>
        </p:nvSpPr>
        <p:spPr/>
        <p:txBody>
          <a:bodyPr/>
          <a:lstStyle/>
          <a:p>
            <a:fld id="{8452596F-08A7-4B70-989A-F2B1CF31E66B}" type="datetime1">
              <a:rPr lang="en-US" smtClean="0"/>
              <a:t>5/29/2022</a:t>
            </a:fld>
            <a:endParaRPr lang="en-US" dirty="0"/>
          </a:p>
        </p:txBody>
      </p:sp>
      <p:sp>
        <p:nvSpPr>
          <p:cNvPr id="5" name="Footer Placeholder 4">
            <a:extLst>
              <a:ext uri="{FF2B5EF4-FFF2-40B4-BE49-F238E27FC236}">
                <a16:creationId xmlns:a16="http://schemas.microsoft.com/office/drawing/2014/main" id="{AFFC9EB4-23B9-DB3E-4441-F7B4D0149F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5D53A6-F2C0-2735-1C52-569640B0367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869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05065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5501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46504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2705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5/29/2022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7636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9208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0221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7755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1147-F5F4-7619-4344-4544CEC2A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1286F7-92A7-1156-AEFC-EC8583790A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B0BC3-26A0-8D00-8116-1C90E2675BFA}"/>
              </a:ext>
            </a:extLst>
          </p:cNvPr>
          <p:cNvSpPr>
            <a:spLocks noGrp="1"/>
          </p:cNvSpPr>
          <p:nvPr>
            <p:ph type="dt" sz="half" idx="10"/>
          </p:nvPr>
        </p:nvSpPr>
        <p:spPr/>
        <p:txBody>
          <a:bodyPr/>
          <a:lstStyle/>
          <a:p>
            <a:fld id="{73C55A3C-5767-4844-A0A3-83778C2E5409}" type="datetime1">
              <a:rPr lang="en-US" smtClean="0"/>
              <a:t>5/29/2022</a:t>
            </a:fld>
            <a:endParaRPr lang="en-US" dirty="0"/>
          </a:p>
        </p:txBody>
      </p:sp>
      <p:sp>
        <p:nvSpPr>
          <p:cNvPr id="5" name="Footer Placeholder 4">
            <a:extLst>
              <a:ext uri="{FF2B5EF4-FFF2-40B4-BE49-F238E27FC236}">
                <a16:creationId xmlns:a16="http://schemas.microsoft.com/office/drawing/2014/main" id="{21885C05-9C5F-FC9D-EE04-43CA47FB3F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81C1F7-ECCC-F679-42F5-A985CCFBD2E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7818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5/29/2022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6266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337293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06228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28481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4403653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375026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52448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8560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83CF-10EC-05E8-77F0-C3B80B123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D40D4A-BECF-D3CE-51B6-3CE60724D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D64CB4-39CF-0FE3-DF37-1F80CAA7713E}"/>
              </a:ext>
            </a:extLst>
          </p:cNvPr>
          <p:cNvSpPr>
            <a:spLocks noGrp="1"/>
          </p:cNvSpPr>
          <p:nvPr>
            <p:ph type="dt" sz="half" idx="10"/>
          </p:nvPr>
        </p:nvSpPr>
        <p:spPr/>
        <p:txBody>
          <a:bodyPr/>
          <a:lstStyle/>
          <a:p>
            <a:fld id="{CAE507A8-A5CF-4D38-AB86-7EDDA87A85D4}" type="datetime1">
              <a:rPr lang="en-US" smtClean="0"/>
              <a:t>5/29/2022</a:t>
            </a:fld>
            <a:endParaRPr lang="en-US" dirty="0"/>
          </a:p>
        </p:txBody>
      </p:sp>
      <p:sp>
        <p:nvSpPr>
          <p:cNvPr id="5" name="Footer Placeholder 4">
            <a:extLst>
              <a:ext uri="{FF2B5EF4-FFF2-40B4-BE49-F238E27FC236}">
                <a16:creationId xmlns:a16="http://schemas.microsoft.com/office/drawing/2014/main" id="{7A54414F-29C5-5B2D-10F3-25CA0FD033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3CB651-C030-1911-C910-36F89EC78AE1}"/>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7687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A217-B281-4B99-9744-52E64C6E91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E8EEFE-02C2-8201-E956-96D238B92C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94FEF2-A729-BAAE-5788-F8E683E975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AEB832-7071-E70F-552B-4FF1DC40D8A1}"/>
              </a:ext>
            </a:extLst>
          </p:cNvPr>
          <p:cNvSpPr>
            <a:spLocks noGrp="1"/>
          </p:cNvSpPr>
          <p:nvPr>
            <p:ph type="dt" sz="half" idx="10"/>
          </p:nvPr>
        </p:nvSpPr>
        <p:spPr/>
        <p:txBody>
          <a:bodyPr/>
          <a:lstStyle/>
          <a:p>
            <a:fld id="{BDFCD27C-8599-43EF-BA1D-14DDC1946E06}" type="datetime1">
              <a:rPr lang="en-US" smtClean="0"/>
              <a:t>5/29/2022</a:t>
            </a:fld>
            <a:endParaRPr lang="en-US" dirty="0"/>
          </a:p>
        </p:txBody>
      </p:sp>
      <p:sp>
        <p:nvSpPr>
          <p:cNvPr id="6" name="Footer Placeholder 5">
            <a:extLst>
              <a:ext uri="{FF2B5EF4-FFF2-40B4-BE49-F238E27FC236}">
                <a16:creationId xmlns:a16="http://schemas.microsoft.com/office/drawing/2014/main" id="{D3563C66-5BDE-5116-183A-54899D16A6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54F9DE-18A3-DCBF-C33B-3001A4B0BEE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8882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D8960-3B13-85B2-4653-29CC6F120C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3BA27B-5136-5558-80D6-1D2B4663F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FBAD5E-01B5-A9E8-566A-956BCBB826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115D52-9353-F375-B6BB-D50AD13583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3AE587-3243-2448-F605-7F0CE55B16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01631A-8302-E5EF-9A4E-234DA74B4462}"/>
              </a:ext>
            </a:extLst>
          </p:cNvPr>
          <p:cNvSpPr>
            <a:spLocks noGrp="1"/>
          </p:cNvSpPr>
          <p:nvPr>
            <p:ph type="dt" sz="half" idx="10"/>
          </p:nvPr>
        </p:nvSpPr>
        <p:spPr/>
        <p:txBody>
          <a:bodyPr/>
          <a:lstStyle/>
          <a:p>
            <a:fld id="{49343D99-809A-49C0-96E5-4250D0B498EE}" type="datetime1">
              <a:rPr lang="en-US" smtClean="0"/>
              <a:t>5/29/2022</a:t>
            </a:fld>
            <a:endParaRPr lang="en-US" dirty="0"/>
          </a:p>
        </p:txBody>
      </p:sp>
      <p:sp>
        <p:nvSpPr>
          <p:cNvPr id="8" name="Footer Placeholder 7">
            <a:extLst>
              <a:ext uri="{FF2B5EF4-FFF2-40B4-BE49-F238E27FC236}">
                <a16:creationId xmlns:a16="http://schemas.microsoft.com/office/drawing/2014/main" id="{F5BCAA07-50A3-D7B7-B591-EED4AAFB06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7D1E6E7-0625-4A09-08C5-598FEB358CA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825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D77CF-D66D-7F2E-CC07-82D72826E9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94D243-54AB-3582-E45B-C568F3C8FFF3}"/>
              </a:ext>
            </a:extLst>
          </p:cNvPr>
          <p:cNvSpPr>
            <a:spLocks noGrp="1"/>
          </p:cNvSpPr>
          <p:nvPr>
            <p:ph type="dt" sz="half" idx="10"/>
          </p:nvPr>
        </p:nvSpPr>
        <p:spPr/>
        <p:txBody>
          <a:bodyPr/>
          <a:lstStyle/>
          <a:p>
            <a:fld id="{A143DE9B-B678-4EFB-BB7D-A4370204A0B0}" type="datetime1">
              <a:rPr lang="en-US" smtClean="0"/>
              <a:t>5/29/2022</a:t>
            </a:fld>
            <a:endParaRPr lang="en-US" dirty="0"/>
          </a:p>
        </p:txBody>
      </p:sp>
      <p:sp>
        <p:nvSpPr>
          <p:cNvPr id="4" name="Footer Placeholder 3">
            <a:extLst>
              <a:ext uri="{FF2B5EF4-FFF2-40B4-BE49-F238E27FC236}">
                <a16:creationId xmlns:a16="http://schemas.microsoft.com/office/drawing/2014/main" id="{8DBAFD49-1FC4-B86D-39FB-773CF1240E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CAE9094-3867-A570-49EC-24E300BCD03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7011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1A7303-5FE9-F4C5-DB95-364E16495CFB}"/>
              </a:ext>
            </a:extLst>
          </p:cNvPr>
          <p:cNvSpPr>
            <a:spLocks noGrp="1"/>
          </p:cNvSpPr>
          <p:nvPr>
            <p:ph type="dt" sz="half" idx="10"/>
          </p:nvPr>
        </p:nvSpPr>
        <p:spPr/>
        <p:txBody>
          <a:bodyPr/>
          <a:lstStyle/>
          <a:p>
            <a:fld id="{E68812DA-F765-4142-A6A3-A8ED7235E082}" type="datetime1">
              <a:rPr lang="en-US" smtClean="0"/>
              <a:t>5/29/2022</a:t>
            </a:fld>
            <a:endParaRPr lang="en-US" dirty="0"/>
          </a:p>
        </p:txBody>
      </p:sp>
      <p:sp>
        <p:nvSpPr>
          <p:cNvPr id="3" name="Footer Placeholder 2">
            <a:extLst>
              <a:ext uri="{FF2B5EF4-FFF2-40B4-BE49-F238E27FC236}">
                <a16:creationId xmlns:a16="http://schemas.microsoft.com/office/drawing/2014/main" id="{C43530A3-2F40-70D4-DB5C-7CEF89C3AA2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F178E1E-021E-1C01-DA20-A775BA8955E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028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C0AF-2350-B1A4-C485-46BDB9803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217A6-6773-E21E-C042-6B5DF6628A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2A9893-DC24-B058-195D-4DBC857B5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639C5C-C3A5-A547-190F-1BB3B599EDF6}"/>
              </a:ext>
            </a:extLst>
          </p:cNvPr>
          <p:cNvSpPr>
            <a:spLocks noGrp="1"/>
          </p:cNvSpPr>
          <p:nvPr>
            <p:ph type="dt" sz="half" idx="10"/>
          </p:nvPr>
        </p:nvSpPr>
        <p:spPr/>
        <p:txBody>
          <a:bodyPr/>
          <a:lstStyle/>
          <a:p>
            <a:fld id="{3E0277FD-7DE6-41D4-930D-AC99F5AFE54E}" type="datetime1">
              <a:rPr lang="en-US" smtClean="0"/>
              <a:t>5/29/2022</a:t>
            </a:fld>
            <a:endParaRPr lang="en-US" dirty="0"/>
          </a:p>
        </p:txBody>
      </p:sp>
      <p:sp>
        <p:nvSpPr>
          <p:cNvPr id="6" name="Footer Placeholder 5">
            <a:extLst>
              <a:ext uri="{FF2B5EF4-FFF2-40B4-BE49-F238E27FC236}">
                <a16:creationId xmlns:a16="http://schemas.microsoft.com/office/drawing/2014/main" id="{CC243DF1-AB1F-D84D-7514-3CBF759E28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341212-8D82-D415-4C20-40F180DCF3F3}"/>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458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B042-D0C2-45EA-58D0-27BDA5737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6EB0A9-CC6A-624C-225E-EEEAC2C0F4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1E9709-AB8A-CF60-877E-E0D4966BE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5B42B-136D-CD92-FE4D-0600A1E18C4F}"/>
              </a:ext>
            </a:extLst>
          </p:cNvPr>
          <p:cNvSpPr>
            <a:spLocks noGrp="1"/>
          </p:cNvSpPr>
          <p:nvPr>
            <p:ph type="dt" sz="half" idx="10"/>
          </p:nvPr>
        </p:nvSpPr>
        <p:spPr/>
        <p:txBody>
          <a:bodyPr/>
          <a:lstStyle/>
          <a:p>
            <a:fld id="{9EA15526-7079-4B7B-987C-1B5FAE11A0FF}" type="datetime1">
              <a:rPr lang="en-US" smtClean="0"/>
              <a:t>5/29/2022</a:t>
            </a:fld>
            <a:endParaRPr lang="en-US" dirty="0"/>
          </a:p>
        </p:txBody>
      </p:sp>
      <p:sp>
        <p:nvSpPr>
          <p:cNvPr id="6" name="Footer Placeholder 5">
            <a:extLst>
              <a:ext uri="{FF2B5EF4-FFF2-40B4-BE49-F238E27FC236}">
                <a16:creationId xmlns:a16="http://schemas.microsoft.com/office/drawing/2014/main" id="{DE505CCE-35D6-A747-0390-052E310E6788}"/>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4BF7D0B7-6766-F457-CF75-43E53B70530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3602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44C435-0ED5-631D-7FD5-FEDEEFA0A6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78B8B6-00CA-1FCA-14F2-ED1C3A60B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C2E3B-6C98-CD1B-AF69-EF6D8E3599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ED0CC-082F-4160-86E5-0D6041F12778}" type="datetime1">
              <a:rPr lang="en-US" smtClean="0"/>
              <a:t>5/29/2022</a:t>
            </a:fld>
            <a:endParaRPr lang="en-US" dirty="0"/>
          </a:p>
        </p:txBody>
      </p:sp>
      <p:sp>
        <p:nvSpPr>
          <p:cNvPr id="5" name="Footer Placeholder 4">
            <a:extLst>
              <a:ext uri="{FF2B5EF4-FFF2-40B4-BE49-F238E27FC236}">
                <a16:creationId xmlns:a16="http://schemas.microsoft.com/office/drawing/2014/main" id="{DD1CB474-575F-FF7D-54AE-713CD587D9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2709CB1-4A79-81EC-ED32-0A4B853D3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72150535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3ED0CC-082F-4160-86E5-0D6041F12778}" type="datetime1">
              <a:rPr lang="en-US" smtClean="0"/>
              <a:t>5/29/2022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34623289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D8AA-6A18-B976-57EF-6DE2BEDCD4DD}"/>
              </a:ext>
            </a:extLst>
          </p:cNvPr>
          <p:cNvSpPr>
            <a:spLocks noGrp="1"/>
          </p:cNvSpPr>
          <p:nvPr>
            <p:ph type="ctrTitle"/>
          </p:nvPr>
        </p:nvSpPr>
        <p:spPr>
          <a:xfrm>
            <a:off x="1524000" y="1122363"/>
            <a:ext cx="9144000" cy="1738283"/>
          </a:xfrm>
        </p:spPr>
        <p:txBody>
          <a:bodyPr/>
          <a:lstStyle/>
          <a:p>
            <a:pPr algn="l"/>
            <a:r>
              <a:rPr lang="en-US" sz="6000" dirty="0"/>
              <a:t>Antique French </a:t>
            </a:r>
            <a:br>
              <a:rPr lang="en-US" sz="6000" dirty="0"/>
            </a:br>
            <a:r>
              <a:rPr lang="en-US" sz="6000" dirty="0"/>
              <a:t>Potato Steamer</a:t>
            </a:r>
            <a:endParaRPr lang="en-US" dirty="0"/>
          </a:p>
        </p:txBody>
      </p:sp>
      <p:sp>
        <p:nvSpPr>
          <p:cNvPr id="3" name="Subtitle 2">
            <a:extLst>
              <a:ext uri="{FF2B5EF4-FFF2-40B4-BE49-F238E27FC236}">
                <a16:creationId xmlns:a16="http://schemas.microsoft.com/office/drawing/2014/main" id="{E91FE6BE-8905-5A3E-438D-B1A45C3457A7}"/>
              </a:ext>
            </a:extLst>
          </p:cNvPr>
          <p:cNvSpPr>
            <a:spLocks noGrp="1"/>
          </p:cNvSpPr>
          <p:nvPr>
            <p:ph type="subTitle" idx="1"/>
          </p:nvPr>
        </p:nvSpPr>
        <p:spPr/>
        <p:txBody>
          <a:bodyPr>
            <a:normAutofit fontScale="55000" lnSpcReduction="20000"/>
          </a:bodyPr>
          <a:lstStyle/>
          <a:p>
            <a:r>
              <a:rPr lang="en-US" sz="3600" b="1" dirty="0"/>
              <a:t>From the Alma </a:t>
            </a:r>
            <a:r>
              <a:rPr lang="en-US" sz="3600" b="1" dirty="0" err="1"/>
              <a:t>Lach</a:t>
            </a:r>
            <a:r>
              <a:rPr lang="en-US" sz="3600" b="1" dirty="0"/>
              <a:t> Copper Collection</a:t>
            </a:r>
          </a:p>
          <a:p>
            <a:r>
              <a:rPr lang="en-US" sz="2400" b="1" dirty="0"/>
              <a:t>Acknowledgments </a:t>
            </a:r>
          </a:p>
          <a:p>
            <a:r>
              <a:rPr lang="en-US" sz="2400" dirty="0"/>
              <a:t>Ann Arbor Chapter Les Dames </a:t>
            </a:r>
            <a:r>
              <a:rPr lang="en-US" sz="2400" dirty="0" err="1"/>
              <a:t>d’Escoffier</a:t>
            </a:r>
            <a:r>
              <a:rPr lang="en-US" sz="2400" dirty="0"/>
              <a:t>,  Alma </a:t>
            </a:r>
            <a:r>
              <a:rPr lang="en-US" sz="2400" dirty="0" err="1"/>
              <a:t>Lach</a:t>
            </a:r>
            <a:r>
              <a:rPr lang="en-US" sz="2400" dirty="0"/>
              <a:t> (deceased), Sandra </a:t>
            </a:r>
            <a:r>
              <a:rPr lang="en-US" sz="2400" dirty="0" err="1"/>
              <a:t>Lach</a:t>
            </a:r>
            <a:r>
              <a:rPr lang="en-US" sz="2400" dirty="0"/>
              <a:t> Arlinghaus, William E. Arlinghaus (Affiliate Member)  Antoinette Benjamin, Linda Powell, and Donna K. Tope.</a:t>
            </a:r>
          </a:p>
          <a:p>
            <a:endParaRPr lang="en-US" sz="2400" dirty="0"/>
          </a:p>
          <a:p>
            <a:endParaRPr lang="en-US" dirty="0"/>
          </a:p>
        </p:txBody>
      </p:sp>
    </p:spTree>
    <p:extLst>
      <p:ext uri="{BB962C8B-B14F-4D97-AF65-F5344CB8AC3E}">
        <p14:creationId xmlns:p14="http://schemas.microsoft.com/office/powerpoint/2010/main" val="2918111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cup, indoor, floor&#10;&#10;Description automatically generated">
            <a:extLst>
              <a:ext uri="{FF2B5EF4-FFF2-40B4-BE49-F238E27FC236}">
                <a16:creationId xmlns:a16="http://schemas.microsoft.com/office/drawing/2014/main" id="{EF9B6DD1-A994-4DA4-9195-A56CFD95A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4" name="TextBox 3">
            <a:extLst>
              <a:ext uri="{FF2B5EF4-FFF2-40B4-BE49-F238E27FC236}">
                <a16:creationId xmlns:a16="http://schemas.microsoft.com/office/drawing/2014/main" id="{E3935A83-D591-40C4-9EEA-F44DC0A77669}"/>
              </a:ext>
            </a:extLst>
          </p:cNvPr>
          <p:cNvSpPr txBox="1"/>
          <p:nvPr/>
        </p:nvSpPr>
        <p:spPr>
          <a:xfrm>
            <a:off x="499622" y="716437"/>
            <a:ext cx="2630077" cy="5539978"/>
          </a:xfrm>
          <a:prstGeom prst="rect">
            <a:avLst/>
          </a:prstGeom>
          <a:noFill/>
        </p:spPr>
        <p:txBody>
          <a:bodyPr wrap="square" rtlCol="0">
            <a:spAutoFit/>
          </a:bodyPr>
          <a:lstStyle/>
          <a:p>
            <a:r>
              <a:rPr lang="en-US" sz="2400" dirty="0"/>
              <a:t>The copper potato steamer has a lid, two opposing brass handles, and a base.  The curved base is welded to the slanted upper part.</a:t>
            </a:r>
          </a:p>
          <a:p>
            <a:endParaRPr lang="en-US" sz="2400" dirty="0"/>
          </a:p>
          <a:p>
            <a:r>
              <a:rPr lang="en-US" sz="2400" dirty="0"/>
              <a:t>Alma purchased it in the 1950s in France.  She used it occasionally at dinner parties she gave in Chicago.</a:t>
            </a:r>
          </a:p>
          <a:p>
            <a:endParaRPr lang="en-US" dirty="0"/>
          </a:p>
        </p:txBody>
      </p:sp>
      <p:sp>
        <p:nvSpPr>
          <p:cNvPr id="2" name="TextBox 1">
            <a:extLst>
              <a:ext uri="{FF2B5EF4-FFF2-40B4-BE49-F238E27FC236}">
                <a16:creationId xmlns:a16="http://schemas.microsoft.com/office/drawing/2014/main" id="{ED4CF527-6023-442E-AC55-5B537FD0C170}"/>
              </a:ext>
            </a:extLst>
          </p:cNvPr>
          <p:cNvSpPr txBox="1"/>
          <p:nvPr/>
        </p:nvSpPr>
        <p:spPr>
          <a:xfrm>
            <a:off x="9284738" y="397180"/>
            <a:ext cx="2407640" cy="1938992"/>
          </a:xfrm>
          <a:prstGeom prst="rect">
            <a:avLst/>
          </a:prstGeom>
          <a:noFill/>
        </p:spPr>
        <p:txBody>
          <a:bodyPr wrap="square" rtlCol="0">
            <a:spAutoFit/>
          </a:bodyPr>
          <a:lstStyle/>
          <a:p>
            <a:r>
              <a:rPr lang="en-US" sz="2400" dirty="0"/>
              <a:t>Take note of the circular cross section where welding has taken place.</a:t>
            </a:r>
          </a:p>
        </p:txBody>
      </p:sp>
    </p:spTree>
    <p:extLst>
      <p:ext uri="{BB962C8B-B14F-4D97-AF65-F5344CB8AC3E}">
        <p14:creationId xmlns:p14="http://schemas.microsoft.com/office/powerpoint/2010/main" val="19640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up and a coin on a table&#10;&#10;Description automatically generated with low confidence">
            <a:extLst>
              <a:ext uri="{FF2B5EF4-FFF2-40B4-BE49-F238E27FC236}">
                <a16:creationId xmlns:a16="http://schemas.microsoft.com/office/drawing/2014/main" id="{5561EA5D-1A96-4EEE-ACEE-8EEE8F57F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4" name="TextBox 3">
            <a:extLst>
              <a:ext uri="{FF2B5EF4-FFF2-40B4-BE49-F238E27FC236}">
                <a16:creationId xmlns:a16="http://schemas.microsoft.com/office/drawing/2014/main" id="{A497492E-13EB-42DA-83D6-0D61721E92CB}"/>
              </a:ext>
            </a:extLst>
          </p:cNvPr>
          <p:cNvSpPr txBox="1"/>
          <p:nvPr/>
        </p:nvSpPr>
        <p:spPr>
          <a:xfrm>
            <a:off x="537328" y="631596"/>
            <a:ext cx="2413262" cy="1569660"/>
          </a:xfrm>
          <a:prstGeom prst="rect">
            <a:avLst/>
          </a:prstGeom>
          <a:noFill/>
        </p:spPr>
        <p:txBody>
          <a:bodyPr wrap="square" rtlCol="0">
            <a:spAutoFit/>
          </a:bodyPr>
          <a:lstStyle/>
          <a:p>
            <a:r>
              <a:rPr lang="en-US" sz="2400" dirty="0"/>
              <a:t>Remove the lid.  What remains is a single solid piece.  </a:t>
            </a:r>
          </a:p>
          <a:p>
            <a:endParaRPr lang="en-US" sz="2400" dirty="0"/>
          </a:p>
        </p:txBody>
      </p:sp>
      <p:sp>
        <p:nvSpPr>
          <p:cNvPr id="2" name="TextBox 1">
            <a:extLst>
              <a:ext uri="{FF2B5EF4-FFF2-40B4-BE49-F238E27FC236}">
                <a16:creationId xmlns:a16="http://schemas.microsoft.com/office/drawing/2014/main" id="{916530D3-11DF-46C5-9B8A-CE9D0C81CA1A}"/>
              </a:ext>
            </a:extLst>
          </p:cNvPr>
          <p:cNvSpPr txBox="1"/>
          <p:nvPr/>
        </p:nvSpPr>
        <p:spPr>
          <a:xfrm>
            <a:off x="9344609" y="1771048"/>
            <a:ext cx="2310063" cy="3785652"/>
          </a:xfrm>
          <a:prstGeom prst="rect">
            <a:avLst/>
          </a:prstGeom>
          <a:noFill/>
        </p:spPr>
        <p:txBody>
          <a:bodyPr wrap="square" rtlCol="0">
            <a:spAutoFit/>
          </a:bodyPr>
          <a:lstStyle/>
          <a:p>
            <a:r>
              <a:rPr lang="en-US" sz="2400" dirty="0"/>
              <a:t>Dimensions:  about 8.5 inches from the table to the circular edge of the truncated cone; 6.25 inches diameter across the top.   Manufacturer, perhaps </a:t>
            </a:r>
            <a:r>
              <a:rPr lang="en-US" sz="2400" dirty="0" err="1"/>
              <a:t>Mauviel</a:t>
            </a:r>
            <a:r>
              <a:rPr lang="en-US" sz="2400" dirty="0"/>
              <a:t>.</a:t>
            </a:r>
          </a:p>
        </p:txBody>
      </p:sp>
    </p:spTree>
    <p:extLst>
      <p:ext uri="{BB962C8B-B14F-4D97-AF65-F5344CB8AC3E}">
        <p14:creationId xmlns:p14="http://schemas.microsoft.com/office/powerpoint/2010/main" val="244924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bowl, wooden, kitchenware&#10;&#10;Description automatically generated">
            <a:extLst>
              <a:ext uri="{FF2B5EF4-FFF2-40B4-BE49-F238E27FC236}">
                <a16:creationId xmlns:a16="http://schemas.microsoft.com/office/drawing/2014/main" id="{B49AA6AF-19FE-4ECE-8B4A-D0193A568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4" name="TextBox 3">
            <a:extLst>
              <a:ext uri="{FF2B5EF4-FFF2-40B4-BE49-F238E27FC236}">
                <a16:creationId xmlns:a16="http://schemas.microsoft.com/office/drawing/2014/main" id="{29E99613-01EB-4CFA-B69E-0DBAFC5EF568}"/>
              </a:ext>
            </a:extLst>
          </p:cNvPr>
          <p:cNvSpPr txBox="1"/>
          <p:nvPr/>
        </p:nvSpPr>
        <p:spPr>
          <a:xfrm>
            <a:off x="452487" y="697584"/>
            <a:ext cx="2535810" cy="2677656"/>
          </a:xfrm>
          <a:prstGeom prst="rect">
            <a:avLst/>
          </a:prstGeom>
          <a:noFill/>
        </p:spPr>
        <p:txBody>
          <a:bodyPr wrap="square" rtlCol="0">
            <a:spAutoFit/>
          </a:bodyPr>
          <a:lstStyle/>
          <a:p>
            <a:r>
              <a:rPr lang="en-US" sz="2400" dirty="0"/>
              <a:t>Notice the circular, perforated plate inside the steamer.  The plate is loose and can be removed.</a:t>
            </a:r>
          </a:p>
          <a:p>
            <a:endParaRPr lang="en-US" sz="2400" dirty="0"/>
          </a:p>
        </p:txBody>
      </p:sp>
      <p:sp>
        <p:nvSpPr>
          <p:cNvPr id="2" name="TextBox 1">
            <a:extLst>
              <a:ext uri="{FF2B5EF4-FFF2-40B4-BE49-F238E27FC236}">
                <a16:creationId xmlns:a16="http://schemas.microsoft.com/office/drawing/2014/main" id="{C008E140-D40E-4CB2-A529-3DC926890A79}"/>
              </a:ext>
            </a:extLst>
          </p:cNvPr>
          <p:cNvSpPr txBox="1"/>
          <p:nvPr/>
        </p:nvSpPr>
        <p:spPr>
          <a:xfrm>
            <a:off x="9307629" y="3773103"/>
            <a:ext cx="2338939" cy="1569660"/>
          </a:xfrm>
          <a:prstGeom prst="rect">
            <a:avLst/>
          </a:prstGeom>
          <a:noFill/>
        </p:spPr>
        <p:txBody>
          <a:bodyPr wrap="square" rtlCol="0">
            <a:spAutoFit/>
          </a:bodyPr>
          <a:lstStyle/>
          <a:p>
            <a:r>
              <a:rPr lang="en-US" sz="2400" dirty="0"/>
              <a:t>It is used to separate the potatoes from the water below it.</a:t>
            </a:r>
          </a:p>
        </p:txBody>
      </p:sp>
    </p:spTree>
    <p:extLst>
      <p:ext uri="{BB962C8B-B14F-4D97-AF65-F5344CB8AC3E}">
        <p14:creationId xmlns:p14="http://schemas.microsoft.com/office/powerpoint/2010/main" val="1117923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wooden&#10;&#10;Description automatically generated">
            <a:extLst>
              <a:ext uri="{FF2B5EF4-FFF2-40B4-BE49-F238E27FC236}">
                <a16:creationId xmlns:a16="http://schemas.microsoft.com/office/drawing/2014/main" id="{16D89DB3-75D7-47E9-90BE-25D514471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4" name="TextBox 3">
            <a:extLst>
              <a:ext uri="{FF2B5EF4-FFF2-40B4-BE49-F238E27FC236}">
                <a16:creationId xmlns:a16="http://schemas.microsoft.com/office/drawing/2014/main" id="{2D53CF86-87F1-412E-BAF9-143011CFFE0D}"/>
              </a:ext>
            </a:extLst>
          </p:cNvPr>
          <p:cNvSpPr txBox="1"/>
          <p:nvPr/>
        </p:nvSpPr>
        <p:spPr>
          <a:xfrm>
            <a:off x="424206" y="650449"/>
            <a:ext cx="2620652" cy="2308324"/>
          </a:xfrm>
          <a:prstGeom prst="rect">
            <a:avLst/>
          </a:prstGeom>
          <a:noFill/>
        </p:spPr>
        <p:txBody>
          <a:bodyPr wrap="square" rtlCol="0">
            <a:spAutoFit/>
          </a:bodyPr>
          <a:lstStyle/>
          <a:p>
            <a:r>
              <a:rPr lang="en-US" sz="2400" dirty="0"/>
              <a:t>Remove the circular plate.</a:t>
            </a:r>
          </a:p>
          <a:p>
            <a:endParaRPr lang="en-US" sz="2400" dirty="0"/>
          </a:p>
          <a:p>
            <a:r>
              <a:rPr lang="en-US" sz="2400" dirty="0"/>
              <a:t>Then, fill the volume below the plate with water.  </a:t>
            </a:r>
          </a:p>
        </p:txBody>
      </p:sp>
      <p:sp>
        <p:nvSpPr>
          <p:cNvPr id="2" name="TextBox 1">
            <a:extLst>
              <a:ext uri="{FF2B5EF4-FFF2-40B4-BE49-F238E27FC236}">
                <a16:creationId xmlns:a16="http://schemas.microsoft.com/office/drawing/2014/main" id="{EC245166-5440-47BA-ADAE-6AFDF998FB6A}"/>
              </a:ext>
            </a:extLst>
          </p:cNvPr>
          <p:cNvSpPr txBox="1"/>
          <p:nvPr/>
        </p:nvSpPr>
        <p:spPr>
          <a:xfrm>
            <a:off x="9295001" y="3313651"/>
            <a:ext cx="2281805" cy="2677656"/>
          </a:xfrm>
          <a:prstGeom prst="rect">
            <a:avLst/>
          </a:prstGeom>
          <a:noFill/>
        </p:spPr>
        <p:txBody>
          <a:bodyPr wrap="square" rtlCol="0">
            <a:spAutoFit/>
          </a:bodyPr>
          <a:lstStyle/>
          <a:p>
            <a:r>
              <a:rPr lang="en-US" sz="2400" dirty="0"/>
              <a:t>Do not allow the water to come up over where the plate was: the circular cross section where welding is.</a:t>
            </a:r>
          </a:p>
        </p:txBody>
      </p:sp>
    </p:spTree>
    <p:extLst>
      <p:ext uri="{BB962C8B-B14F-4D97-AF65-F5344CB8AC3E}">
        <p14:creationId xmlns:p14="http://schemas.microsoft.com/office/powerpoint/2010/main" val="155651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wooden, bowl, pan&#10;&#10;Description automatically generated">
            <a:extLst>
              <a:ext uri="{FF2B5EF4-FFF2-40B4-BE49-F238E27FC236}">
                <a16:creationId xmlns:a16="http://schemas.microsoft.com/office/drawing/2014/main" id="{25FDDCD5-B319-406C-811C-8D41141D3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4" name="TextBox 3">
            <a:extLst>
              <a:ext uri="{FF2B5EF4-FFF2-40B4-BE49-F238E27FC236}">
                <a16:creationId xmlns:a16="http://schemas.microsoft.com/office/drawing/2014/main" id="{8A48CF05-9524-4E58-B1F9-7B3BFAAB57E9}"/>
              </a:ext>
            </a:extLst>
          </p:cNvPr>
          <p:cNvSpPr txBox="1"/>
          <p:nvPr/>
        </p:nvSpPr>
        <p:spPr>
          <a:xfrm>
            <a:off x="418931" y="535900"/>
            <a:ext cx="2810830" cy="5786199"/>
          </a:xfrm>
          <a:prstGeom prst="rect">
            <a:avLst/>
          </a:prstGeom>
          <a:noFill/>
        </p:spPr>
        <p:txBody>
          <a:bodyPr wrap="square" rtlCol="0">
            <a:spAutoFit/>
          </a:bodyPr>
          <a:lstStyle/>
          <a:p>
            <a:r>
              <a:rPr lang="en-US" sz="2400" dirty="0"/>
              <a:t>Replace the circular plate.  Make certain it does not touch the water under it.</a:t>
            </a:r>
          </a:p>
          <a:p>
            <a:endParaRPr lang="en-US" sz="1000" dirty="0"/>
          </a:p>
          <a:p>
            <a:r>
              <a:rPr lang="en-US" sz="2400" dirty="0"/>
              <a:t>Now, insert some potatoes and other vegetables (carrots…) in the steamer above the circular plate. Some vegetables might be ‘carved’ (</a:t>
            </a:r>
            <a:r>
              <a:rPr lang="en-US" sz="2400" dirty="0" err="1"/>
              <a:t>tourne</a:t>
            </a:r>
            <a:r>
              <a:rPr lang="en-US" sz="2400" dirty="0"/>
              <a:t>) to enhance space-packing while leaving airspace.  </a:t>
            </a:r>
          </a:p>
        </p:txBody>
      </p:sp>
      <p:sp>
        <p:nvSpPr>
          <p:cNvPr id="2" name="TextBox 1">
            <a:extLst>
              <a:ext uri="{FF2B5EF4-FFF2-40B4-BE49-F238E27FC236}">
                <a16:creationId xmlns:a16="http://schemas.microsoft.com/office/drawing/2014/main" id="{823B0E1D-3C20-4CF8-BECA-8C4D769D5C1D}"/>
              </a:ext>
            </a:extLst>
          </p:cNvPr>
          <p:cNvSpPr txBox="1"/>
          <p:nvPr/>
        </p:nvSpPr>
        <p:spPr>
          <a:xfrm>
            <a:off x="9432541" y="982176"/>
            <a:ext cx="2441196" cy="4893647"/>
          </a:xfrm>
          <a:prstGeom prst="rect">
            <a:avLst/>
          </a:prstGeom>
          <a:noFill/>
        </p:spPr>
        <p:txBody>
          <a:bodyPr wrap="square" rtlCol="0">
            <a:spAutoFit/>
          </a:bodyPr>
          <a:lstStyle/>
          <a:p>
            <a:r>
              <a:rPr lang="en-US" sz="2400" dirty="0"/>
              <a:t>Minimize the contact of the vegetables with each other.  Try not to allow the   potatoes to lean on the slanted sides of the container.  The idea is to keep plenty of steam surrounding all vegetables.</a:t>
            </a:r>
          </a:p>
        </p:txBody>
      </p:sp>
    </p:spTree>
    <p:extLst>
      <p:ext uri="{BB962C8B-B14F-4D97-AF65-F5344CB8AC3E}">
        <p14:creationId xmlns:p14="http://schemas.microsoft.com/office/powerpoint/2010/main" val="2303282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indoor&#10;&#10;Description automatically generated">
            <a:extLst>
              <a:ext uri="{FF2B5EF4-FFF2-40B4-BE49-F238E27FC236}">
                <a16:creationId xmlns:a16="http://schemas.microsoft.com/office/drawing/2014/main" id="{C3337A49-42CC-411A-8773-6FEE5D67F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4" name="TextBox 3">
            <a:extLst>
              <a:ext uri="{FF2B5EF4-FFF2-40B4-BE49-F238E27FC236}">
                <a16:creationId xmlns:a16="http://schemas.microsoft.com/office/drawing/2014/main" id="{9BE25E5D-E51D-488A-8D22-1FF3154C371C}"/>
              </a:ext>
            </a:extLst>
          </p:cNvPr>
          <p:cNvSpPr txBox="1"/>
          <p:nvPr/>
        </p:nvSpPr>
        <p:spPr>
          <a:xfrm>
            <a:off x="545717" y="474345"/>
            <a:ext cx="2639505" cy="2954655"/>
          </a:xfrm>
          <a:prstGeom prst="rect">
            <a:avLst/>
          </a:prstGeom>
          <a:noFill/>
        </p:spPr>
        <p:txBody>
          <a:bodyPr wrap="square" rtlCol="0">
            <a:spAutoFit/>
          </a:bodyPr>
          <a:lstStyle/>
          <a:p>
            <a:r>
              <a:rPr lang="en-US" sz="2400" dirty="0"/>
              <a:t>Replace the lid.  Using the handles on opposing sides of the vessel, pick up the filled container and place it on the stove.</a:t>
            </a:r>
          </a:p>
          <a:p>
            <a:endParaRPr lang="en-US" dirty="0"/>
          </a:p>
        </p:txBody>
      </p:sp>
      <p:sp>
        <p:nvSpPr>
          <p:cNvPr id="2" name="TextBox 1">
            <a:extLst>
              <a:ext uri="{FF2B5EF4-FFF2-40B4-BE49-F238E27FC236}">
                <a16:creationId xmlns:a16="http://schemas.microsoft.com/office/drawing/2014/main" id="{8E0E2D97-28A6-4EAF-A28B-E7FA365BA6EA}"/>
              </a:ext>
            </a:extLst>
          </p:cNvPr>
          <p:cNvSpPr txBox="1"/>
          <p:nvPr/>
        </p:nvSpPr>
        <p:spPr>
          <a:xfrm>
            <a:off x="9129164" y="2303249"/>
            <a:ext cx="2724479" cy="4154984"/>
          </a:xfrm>
          <a:prstGeom prst="rect">
            <a:avLst/>
          </a:prstGeom>
          <a:noFill/>
        </p:spPr>
        <p:txBody>
          <a:bodyPr wrap="square" rtlCol="0">
            <a:spAutoFit/>
          </a:bodyPr>
          <a:lstStyle/>
          <a:p>
            <a:r>
              <a:rPr lang="en-US" sz="2400" dirty="0"/>
              <a:t>Turn on the heat; boil the water and let the potatoes and other vegetables   steam until they are fully cooked.</a:t>
            </a:r>
          </a:p>
          <a:p>
            <a:endParaRPr lang="en-US" sz="2400" dirty="0"/>
          </a:p>
          <a:p>
            <a:r>
              <a:rPr lang="en-US" sz="2400" dirty="0"/>
              <a:t>Cook in it; then serve from it at the table (with a hot pad under it).</a:t>
            </a:r>
          </a:p>
        </p:txBody>
      </p:sp>
    </p:spTree>
    <p:extLst>
      <p:ext uri="{BB962C8B-B14F-4D97-AF65-F5344CB8AC3E}">
        <p14:creationId xmlns:p14="http://schemas.microsoft.com/office/powerpoint/2010/main" val="76178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0333-5933-464E-35E9-13373979365A}"/>
              </a:ext>
            </a:extLst>
          </p:cNvPr>
          <p:cNvSpPr>
            <a:spLocks noGrp="1"/>
          </p:cNvSpPr>
          <p:nvPr>
            <p:ph type="ctrTitle"/>
          </p:nvPr>
        </p:nvSpPr>
        <p:spPr/>
        <p:txBody>
          <a:bodyPr>
            <a:normAutofit fontScale="90000"/>
          </a:bodyPr>
          <a:lstStyle/>
          <a:p>
            <a:r>
              <a:rPr lang="en-US" sz="3600" b="1" dirty="0"/>
              <a:t>Geometry makes it work!  </a:t>
            </a:r>
            <a:br>
              <a:rPr lang="en-US" sz="3600" b="1" dirty="0"/>
            </a:br>
            <a:br>
              <a:rPr lang="en-US" sz="2700" dirty="0"/>
            </a:br>
            <a:r>
              <a:rPr lang="en-US" sz="2700" dirty="0"/>
              <a:t>The steamer is a closed system that cooks moist, but not soggy, potatoes.  Water seldom touches the potato.</a:t>
            </a:r>
            <a:br>
              <a:rPr lang="en-US" sz="2700" dirty="0"/>
            </a:br>
            <a:br>
              <a:rPr lang="en-US" sz="2700" dirty="0"/>
            </a:br>
            <a:r>
              <a:rPr lang="en-US" sz="2700" b="1" dirty="0"/>
              <a:t>Clever.  Function follows form!</a:t>
            </a:r>
            <a:br>
              <a:rPr lang="en-US" sz="6000" b="1" dirty="0"/>
            </a:br>
            <a:endParaRPr lang="en-US" dirty="0"/>
          </a:p>
        </p:txBody>
      </p:sp>
      <p:sp>
        <p:nvSpPr>
          <p:cNvPr id="3" name="Subtitle 2">
            <a:extLst>
              <a:ext uri="{FF2B5EF4-FFF2-40B4-BE49-F238E27FC236}">
                <a16:creationId xmlns:a16="http://schemas.microsoft.com/office/drawing/2014/main" id="{6CD6CE3E-B13E-638D-E0FC-4E74020B2E7B}"/>
              </a:ext>
            </a:extLst>
          </p:cNvPr>
          <p:cNvSpPr>
            <a:spLocks noGrp="1"/>
          </p:cNvSpPr>
          <p:nvPr>
            <p:ph type="subTitle" idx="1"/>
          </p:nvPr>
        </p:nvSpPr>
        <p:spPr>
          <a:xfrm>
            <a:off x="536106" y="3739748"/>
            <a:ext cx="7766936" cy="1096899"/>
          </a:xfrm>
        </p:spPr>
        <p:txBody>
          <a:bodyPr>
            <a:noAutofit/>
          </a:bodyPr>
          <a:lstStyle/>
          <a:p>
            <a:pPr marL="342900" indent="-342900" algn="l">
              <a:buFont typeface="Arial" panose="020B0604020202020204" pitchFamily="34" charset="0"/>
              <a:buChar char="•"/>
            </a:pPr>
            <a:r>
              <a:rPr lang="en-US" sz="2400" dirty="0"/>
              <a:t>The water in the base boils quickly (there is not much of it). </a:t>
            </a:r>
          </a:p>
          <a:p>
            <a:pPr marL="342900" indent="-342900" algn="l">
              <a:buFont typeface="Arial" panose="020B0604020202020204" pitchFamily="34" charset="0"/>
              <a:buChar char="•"/>
            </a:pPr>
            <a:r>
              <a:rPr lang="en-US" sz="2400" dirty="0"/>
              <a:t>Steam rises around the vegetables and condenses on the inside of the copper lid. </a:t>
            </a:r>
          </a:p>
          <a:p>
            <a:pPr marL="342900" indent="-342900" algn="l">
              <a:buFont typeface="Arial" panose="020B0604020202020204" pitchFamily="34" charset="0"/>
              <a:buChar char="•"/>
            </a:pPr>
            <a:r>
              <a:rPr lang="en-US" sz="2400" dirty="0"/>
              <a:t>The shape of the lid guides the steam to the lid’s edge and down the slanted sides, back into the base</a:t>
            </a:r>
          </a:p>
        </p:txBody>
      </p:sp>
    </p:spTree>
    <p:extLst>
      <p:ext uri="{BB962C8B-B14F-4D97-AF65-F5344CB8AC3E}">
        <p14:creationId xmlns:p14="http://schemas.microsoft.com/office/powerpoint/2010/main" val="468474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3114</TotalTime>
  <Words>468</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Trebuchet MS</vt:lpstr>
      <vt:lpstr>Wingdings 3</vt:lpstr>
      <vt:lpstr>Office Theme</vt:lpstr>
      <vt:lpstr>Facet</vt:lpstr>
      <vt:lpstr>Antique French  Potato Steamer</vt:lpstr>
      <vt:lpstr>PowerPoint Presentation</vt:lpstr>
      <vt:lpstr>PowerPoint Presentation</vt:lpstr>
      <vt:lpstr>PowerPoint Presentation</vt:lpstr>
      <vt:lpstr>PowerPoint Presentation</vt:lpstr>
      <vt:lpstr>PowerPoint Presentation</vt:lpstr>
      <vt:lpstr>PowerPoint Presentation</vt:lpstr>
      <vt:lpstr>Geometry makes it work!    The steamer is a closed system that cooks moist, but not soggy, potatoes.  Water seldom touches the potato.  Clever.  Function follows form!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Antique French  Potato Steamer</dc:title>
  <dc:creator>Sandra Arlinghaus</dc:creator>
  <cp:lastModifiedBy>Sandra Arlinghaus</cp:lastModifiedBy>
  <cp:revision>17</cp:revision>
  <dcterms:created xsi:type="dcterms:W3CDTF">2021-12-03T12:29:54Z</dcterms:created>
  <dcterms:modified xsi:type="dcterms:W3CDTF">2022-05-30T03:03:54Z</dcterms:modified>
</cp:coreProperties>
</file>