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Lst>
  <p:sldIdLst>
    <p:sldId id="300" r:id="rId3"/>
    <p:sldId id="299" r:id="rId4"/>
    <p:sldId id="260" r:id="rId5"/>
    <p:sldId id="290" r:id="rId6"/>
    <p:sldId id="266" r:id="rId7"/>
    <p:sldId id="267" r:id="rId8"/>
    <p:sldId id="268" r:id="rId9"/>
    <p:sldId id="276" r:id="rId10"/>
    <p:sldId id="269" r:id="rId11"/>
    <p:sldId id="270" r:id="rId12"/>
    <p:sldId id="271" r:id="rId13"/>
    <p:sldId id="272" r:id="rId14"/>
    <p:sldId id="273" r:id="rId15"/>
    <p:sldId id="277" r:id="rId16"/>
    <p:sldId id="274" r:id="rId17"/>
    <p:sldId id="275" r:id="rId18"/>
    <p:sldId id="291" r:id="rId19"/>
    <p:sldId id="292" r:id="rId20"/>
    <p:sldId id="293" r:id="rId21"/>
    <p:sldId id="294" r:id="rId22"/>
    <p:sldId id="295" r:id="rId23"/>
    <p:sldId id="296" r:id="rId24"/>
    <p:sldId id="29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7" autoAdjust="0"/>
    <p:restoredTop sz="94660"/>
  </p:normalViewPr>
  <p:slideViewPr>
    <p:cSldViewPr snapToGrid="0">
      <p:cViewPr varScale="1">
        <p:scale>
          <a:sx n="101" d="100"/>
          <a:sy n="101" d="100"/>
        </p:scale>
        <p:origin x="13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B196-F992-0CFA-E2EB-704BC8BFC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EE6BA-DEDA-AAAB-63C3-473F864E3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67AE9-645E-957A-0A89-DB1D70B64618}"/>
              </a:ext>
            </a:extLst>
          </p:cNvPr>
          <p:cNvSpPr>
            <a:spLocks noGrp="1"/>
          </p:cNvSpPr>
          <p:nvPr>
            <p:ph type="dt" sz="half" idx="10"/>
          </p:nvPr>
        </p:nvSpPr>
        <p:spPr/>
        <p:txBody>
          <a:bodyPr/>
          <a:lstStyle/>
          <a:p>
            <a:fld id="{88D38747-4367-4BD2-8D51-C97E202738E2}" type="datetime1">
              <a:rPr lang="en-US" smtClean="0"/>
              <a:t>5/29/2022</a:t>
            </a:fld>
            <a:endParaRPr lang="en-US" dirty="0"/>
          </a:p>
        </p:txBody>
      </p:sp>
      <p:sp>
        <p:nvSpPr>
          <p:cNvPr id="5" name="Footer Placeholder 4">
            <a:extLst>
              <a:ext uri="{FF2B5EF4-FFF2-40B4-BE49-F238E27FC236}">
                <a16:creationId xmlns:a16="http://schemas.microsoft.com/office/drawing/2014/main" id="{B18BC409-528C-BA9E-BCB1-2CBF359B0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946AB7-875A-7ED0-6F2B-3E95D31B8E6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478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9266-B2FC-8389-826F-6C476A785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266C6-1A08-7A44-C36D-297307A33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FB8C0-1B79-EE41-5AAC-93A00686CF0A}"/>
              </a:ext>
            </a:extLst>
          </p:cNvPr>
          <p:cNvSpPr>
            <a:spLocks noGrp="1"/>
          </p:cNvSpPr>
          <p:nvPr>
            <p:ph type="dt" sz="half" idx="10"/>
          </p:nvPr>
        </p:nvSpPr>
        <p:spPr/>
        <p:txBody>
          <a:bodyPr/>
          <a:lstStyle/>
          <a:p>
            <a:fld id="{217E833E-1B6D-415F-AD29-75AE8C43BD0D}" type="datetime1">
              <a:rPr lang="en-US" smtClean="0"/>
              <a:t>5/29/2022</a:t>
            </a:fld>
            <a:endParaRPr lang="en-US" dirty="0"/>
          </a:p>
        </p:txBody>
      </p:sp>
      <p:sp>
        <p:nvSpPr>
          <p:cNvPr id="5" name="Footer Placeholder 4">
            <a:extLst>
              <a:ext uri="{FF2B5EF4-FFF2-40B4-BE49-F238E27FC236}">
                <a16:creationId xmlns:a16="http://schemas.microsoft.com/office/drawing/2014/main" id="{94B5DFCD-86CC-FF4F-206B-BED8F8A303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4F422-AF49-6978-D9B4-B30506EB9D3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85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16B9CF-4E6E-13ED-823C-233F89E7D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CBDC9-F47E-4A6A-3344-0F844A28B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F08E-F072-46B8-6EB2-05D0E349695F}"/>
              </a:ext>
            </a:extLst>
          </p:cNvPr>
          <p:cNvSpPr>
            <a:spLocks noGrp="1"/>
          </p:cNvSpPr>
          <p:nvPr>
            <p:ph type="dt" sz="half" idx="10"/>
          </p:nvPr>
        </p:nvSpPr>
        <p:spPr/>
        <p:txBody>
          <a:bodyPr/>
          <a:lstStyle/>
          <a:p>
            <a:fld id="{8452596F-08A7-4B70-989A-F2B1CF31E66B}" type="datetime1">
              <a:rPr lang="en-US" smtClean="0"/>
              <a:t>5/29/2022</a:t>
            </a:fld>
            <a:endParaRPr lang="en-US" dirty="0"/>
          </a:p>
        </p:txBody>
      </p:sp>
      <p:sp>
        <p:nvSpPr>
          <p:cNvPr id="5" name="Footer Placeholder 4">
            <a:extLst>
              <a:ext uri="{FF2B5EF4-FFF2-40B4-BE49-F238E27FC236}">
                <a16:creationId xmlns:a16="http://schemas.microsoft.com/office/drawing/2014/main" id="{AFFC9EB4-23B9-DB3E-4441-F7B4D0149F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5D53A6-F2C0-2735-1C52-569640B0367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15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4205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030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5961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276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7675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969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057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845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1147-F5F4-7619-4344-4544CEC2A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286F7-92A7-1156-AEFC-EC8583790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B0BC3-26A0-8D00-8116-1C90E2675BFA}"/>
              </a:ext>
            </a:extLst>
          </p:cNvPr>
          <p:cNvSpPr>
            <a:spLocks noGrp="1"/>
          </p:cNvSpPr>
          <p:nvPr>
            <p:ph type="dt" sz="half" idx="10"/>
          </p:nvPr>
        </p:nvSpPr>
        <p:spPr/>
        <p:txBody>
          <a:bodyPr/>
          <a:lstStyle/>
          <a:p>
            <a:fld id="{73C55A3C-5767-4844-A0A3-83778C2E5409}" type="datetime1">
              <a:rPr lang="en-US" smtClean="0"/>
              <a:t>5/29/2022</a:t>
            </a:fld>
            <a:endParaRPr lang="en-US" dirty="0"/>
          </a:p>
        </p:txBody>
      </p:sp>
      <p:sp>
        <p:nvSpPr>
          <p:cNvPr id="5" name="Footer Placeholder 4">
            <a:extLst>
              <a:ext uri="{FF2B5EF4-FFF2-40B4-BE49-F238E27FC236}">
                <a16:creationId xmlns:a16="http://schemas.microsoft.com/office/drawing/2014/main" id="{21885C05-9C5F-FC9D-EE04-43CA47FB3F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81C1F7-ECCC-F679-42F5-A985CCFBD2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06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2335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70961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115829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373125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171939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913329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0246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062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83CF-10EC-05E8-77F0-C3B80B123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40D4A-BECF-D3CE-51B6-3CE60724D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64CB4-39CF-0FE3-DF37-1F80CAA7713E}"/>
              </a:ext>
            </a:extLst>
          </p:cNvPr>
          <p:cNvSpPr>
            <a:spLocks noGrp="1"/>
          </p:cNvSpPr>
          <p:nvPr>
            <p:ph type="dt" sz="half" idx="10"/>
          </p:nvPr>
        </p:nvSpPr>
        <p:spPr/>
        <p:txBody>
          <a:bodyPr/>
          <a:lstStyle/>
          <a:p>
            <a:fld id="{CAE507A8-A5CF-4D38-AB86-7EDDA87A85D4}" type="datetime1">
              <a:rPr lang="en-US" smtClean="0"/>
              <a:t>5/29/2022</a:t>
            </a:fld>
            <a:endParaRPr lang="en-US" dirty="0"/>
          </a:p>
        </p:txBody>
      </p:sp>
      <p:sp>
        <p:nvSpPr>
          <p:cNvPr id="5" name="Footer Placeholder 4">
            <a:extLst>
              <a:ext uri="{FF2B5EF4-FFF2-40B4-BE49-F238E27FC236}">
                <a16:creationId xmlns:a16="http://schemas.microsoft.com/office/drawing/2014/main" id="{7A54414F-29C5-5B2D-10F3-25CA0FD0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3CB651-C030-1911-C910-36F89EC78AE1}"/>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5425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A217-B281-4B99-9744-52E64C6E9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8EEFE-02C2-8201-E956-96D238B92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4FEF2-A729-BAAE-5788-F8E683E975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EB832-7071-E70F-552B-4FF1DC40D8A1}"/>
              </a:ext>
            </a:extLst>
          </p:cNvPr>
          <p:cNvSpPr>
            <a:spLocks noGrp="1"/>
          </p:cNvSpPr>
          <p:nvPr>
            <p:ph type="dt" sz="half" idx="10"/>
          </p:nvPr>
        </p:nvSpPr>
        <p:spPr/>
        <p:txBody>
          <a:bodyPr/>
          <a:lstStyle/>
          <a:p>
            <a:fld id="{BDFCD27C-8599-43EF-BA1D-14DDC1946E06}" type="datetime1">
              <a:rPr lang="en-US" smtClean="0"/>
              <a:t>5/29/2022</a:t>
            </a:fld>
            <a:endParaRPr lang="en-US" dirty="0"/>
          </a:p>
        </p:txBody>
      </p:sp>
      <p:sp>
        <p:nvSpPr>
          <p:cNvPr id="6" name="Footer Placeholder 5">
            <a:extLst>
              <a:ext uri="{FF2B5EF4-FFF2-40B4-BE49-F238E27FC236}">
                <a16:creationId xmlns:a16="http://schemas.microsoft.com/office/drawing/2014/main" id="{D3563C66-5BDE-5116-183A-54899D16A6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54F9DE-18A3-DCBF-C33B-3001A4B0BE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90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8960-3B13-85B2-4653-29CC6F120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BA27B-5136-5558-80D6-1D2B4663F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BAD5E-01B5-A9E8-566A-956BCBB826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15D52-9353-F375-B6BB-D50AD1358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AE587-3243-2448-F605-7F0CE55B1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01631A-8302-E5EF-9A4E-234DA74B4462}"/>
              </a:ext>
            </a:extLst>
          </p:cNvPr>
          <p:cNvSpPr>
            <a:spLocks noGrp="1"/>
          </p:cNvSpPr>
          <p:nvPr>
            <p:ph type="dt" sz="half" idx="10"/>
          </p:nvPr>
        </p:nvSpPr>
        <p:spPr/>
        <p:txBody>
          <a:bodyPr/>
          <a:lstStyle/>
          <a:p>
            <a:fld id="{49343D99-809A-49C0-96E5-4250D0B498EE}" type="datetime1">
              <a:rPr lang="en-US" smtClean="0"/>
              <a:t>5/29/2022</a:t>
            </a:fld>
            <a:endParaRPr lang="en-US" dirty="0"/>
          </a:p>
        </p:txBody>
      </p:sp>
      <p:sp>
        <p:nvSpPr>
          <p:cNvPr id="8" name="Footer Placeholder 7">
            <a:extLst>
              <a:ext uri="{FF2B5EF4-FFF2-40B4-BE49-F238E27FC236}">
                <a16:creationId xmlns:a16="http://schemas.microsoft.com/office/drawing/2014/main" id="{F5BCAA07-50A3-D7B7-B591-EED4AAFB06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D1E6E7-0625-4A09-08C5-598FEB358CA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320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7CF-D66D-7F2E-CC07-82D72826E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94D243-54AB-3582-E45B-C568F3C8FFF3}"/>
              </a:ext>
            </a:extLst>
          </p:cNvPr>
          <p:cNvSpPr>
            <a:spLocks noGrp="1"/>
          </p:cNvSpPr>
          <p:nvPr>
            <p:ph type="dt" sz="half" idx="10"/>
          </p:nvPr>
        </p:nvSpPr>
        <p:spPr/>
        <p:txBody>
          <a:bodyPr/>
          <a:lstStyle/>
          <a:p>
            <a:fld id="{A143DE9B-B678-4EFB-BB7D-A4370204A0B0}" type="datetime1">
              <a:rPr lang="en-US" smtClean="0"/>
              <a:t>5/29/2022</a:t>
            </a:fld>
            <a:endParaRPr lang="en-US" dirty="0"/>
          </a:p>
        </p:txBody>
      </p:sp>
      <p:sp>
        <p:nvSpPr>
          <p:cNvPr id="4" name="Footer Placeholder 3">
            <a:extLst>
              <a:ext uri="{FF2B5EF4-FFF2-40B4-BE49-F238E27FC236}">
                <a16:creationId xmlns:a16="http://schemas.microsoft.com/office/drawing/2014/main" id="{8DBAFD49-1FC4-B86D-39FB-773CF1240E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AE9094-3867-A570-49EC-24E300BCD03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634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A7303-5FE9-F4C5-DB95-364E16495CFB}"/>
              </a:ext>
            </a:extLst>
          </p:cNvPr>
          <p:cNvSpPr>
            <a:spLocks noGrp="1"/>
          </p:cNvSpPr>
          <p:nvPr>
            <p:ph type="dt" sz="half" idx="10"/>
          </p:nvPr>
        </p:nvSpPr>
        <p:spPr/>
        <p:txBody>
          <a:bodyPr/>
          <a:lstStyle/>
          <a:p>
            <a:fld id="{E68812DA-F765-4142-A6A3-A8ED7235E082}" type="datetime1">
              <a:rPr lang="en-US" smtClean="0"/>
              <a:t>5/29/2022</a:t>
            </a:fld>
            <a:endParaRPr lang="en-US" dirty="0"/>
          </a:p>
        </p:txBody>
      </p:sp>
      <p:sp>
        <p:nvSpPr>
          <p:cNvPr id="3" name="Footer Placeholder 2">
            <a:extLst>
              <a:ext uri="{FF2B5EF4-FFF2-40B4-BE49-F238E27FC236}">
                <a16:creationId xmlns:a16="http://schemas.microsoft.com/office/drawing/2014/main" id="{C43530A3-2F40-70D4-DB5C-7CEF89C3AA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178E1E-021E-1C01-DA20-A775BA8955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262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C0AF-2350-B1A4-C485-46BDB9803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217A6-6773-E21E-C042-6B5DF6628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A9893-DC24-B058-195D-4DBC857B5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39C5C-C3A5-A547-190F-1BB3B599EDF6}"/>
              </a:ext>
            </a:extLst>
          </p:cNvPr>
          <p:cNvSpPr>
            <a:spLocks noGrp="1"/>
          </p:cNvSpPr>
          <p:nvPr>
            <p:ph type="dt" sz="half" idx="10"/>
          </p:nvPr>
        </p:nvSpPr>
        <p:spPr/>
        <p:txBody>
          <a:bodyPr/>
          <a:lstStyle/>
          <a:p>
            <a:fld id="{3E0277FD-7DE6-41D4-930D-AC99F5AFE54E}" type="datetime1">
              <a:rPr lang="en-US" smtClean="0"/>
              <a:t>5/29/2022</a:t>
            </a:fld>
            <a:endParaRPr lang="en-US" dirty="0"/>
          </a:p>
        </p:txBody>
      </p:sp>
      <p:sp>
        <p:nvSpPr>
          <p:cNvPr id="6" name="Footer Placeholder 5">
            <a:extLst>
              <a:ext uri="{FF2B5EF4-FFF2-40B4-BE49-F238E27FC236}">
                <a16:creationId xmlns:a16="http://schemas.microsoft.com/office/drawing/2014/main" id="{CC243DF1-AB1F-D84D-7514-3CBF759E28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41212-8D82-D415-4C20-40F180DCF3F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94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B042-D0C2-45EA-58D0-27BDA5737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EB0A9-CC6A-624C-225E-EEEAC2C0F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E9709-AB8A-CF60-877E-E0D4966BE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5B42B-136D-CD92-FE4D-0600A1E18C4F}"/>
              </a:ext>
            </a:extLst>
          </p:cNvPr>
          <p:cNvSpPr>
            <a:spLocks noGrp="1"/>
          </p:cNvSpPr>
          <p:nvPr>
            <p:ph type="dt" sz="half" idx="10"/>
          </p:nvPr>
        </p:nvSpPr>
        <p:spPr/>
        <p:txBody>
          <a:bodyPr/>
          <a:lstStyle/>
          <a:p>
            <a:fld id="{9EA15526-7079-4B7B-987C-1B5FAE11A0FF}" type="datetime1">
              <a:rPr lang="en-US" smtClean="0"/>
              <a:t>5/29/2022</a:t>
            </a:fld>
            <a:endParaRPr lang="en-US" dirty="0"/>
          </a:p>
        </p:txBody>
      </p:sp>
      <p:sp>
        <p:nvSpPr>
          <p:cNvPr id="6" name="Footer Placeholder 5">
            <a:extLst>
              <a:ext uri="{FF2B5EF4-FFF2-40B4-BE49-F238E27FC236}">
                <a16:creationId xmlns:a16="http://schemas.microsoft.com/office/drawing/2014/main" id="{DE505CCE-35D6-A747-0390-052E310E678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4BF7D0B7-6766-F457-CF75-43E53B70530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851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4C435-0ED5-631D-7FD5-FEDEEFA0A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8B8B6-00CA-1FCA-14F2-ED1C3A60B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C2E3B-6C98-CD1B-AF69-EF6D8E359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5/29/2022</a:t>
            </a:fld>
            <a:endParaRPr lang="en-US" dirty="0"/>
          </a:p>
        </p:txBody>
      </p:sp>
      <p:sp>
        <p:nvSpPr>
          <p:cNvPr id="5" name="Footer Placeholder 4">
            <a:extLst>
              <a:ext uri="{FF2B5EF4-FFF2-40B4-BE49-F238E27FC236}">
                <a16:creationId xmlns:a16="http://schemas.microsoft.com/office/drawing/2014/main" id="{DD1CB474-575F-FF7D-54AE-713CD587D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709CB1-4A79-81EC-ED32-0A4B853D3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377367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5/29/2022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073411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799C-363D-CBAA-C09B-46BA887FEB93}"/>
              </a:ext>
            </a:extLst>
          </p:cNvPr>
          <p:cNvSpPr>
            <a:spLocks noGrp="1"/>
          </p:cNvSpPr>
          <p:nvPr>
            <p:ph type="ctrTitle"/>
          </p:nvPr>
        </p:nvSpPr>
        <p:spPr/>
        <p:txBody>
          <a:bodyPr>
            <a:normAutofit fontScale="90000"/>
          </a:bodyPr>
          <a:lstStyle/>
          <a:p>
            <a:r>
              <a:rPr lang="en-US" sz="6000" b="1" dirty="0"/>
              <a:t>Alma </a:t>
            </a:r>
            <a:r>
              <a:rPr lang="en-US" sz="6000" b="1" dirty="0" err="1"/>
              <a:t>Lach</a:t>
            </a:r>
            <a:r>
              <a:rPr lang="en-US" sz="6000" b="1" dirty="0"/>
              <a:t> </a:t>
            </a:r>
            <a:br>
              <a:rPr lang="en-US" sz="6000" b="1" dirty="0"/>
            </a:br>
            <a:r>
              <a:rPr lang="en-US" sz="6000" b="1" dirty="0"/>
              <a:t>Kitchen and Pantry </a:t>
            </a:r>
            <a:endParaRPr lang="en-US" dirty="0"/>
          </a:p>
        </p:txBody>
      </p:sp>
      <p:sp>
        <p:nvSpPr>
          <p:cNvPr id="3" name="Subtitle 2">
            <a:extLst>
              <a:ext uri="{FF2B5EF4-FFF2-40B4-BE49-F238E27FC236}">
                <a16:creationId xmlns:a16="http://schemas.microsoft.com/office/drawing/2014/main" id="{E1B7D0B8-60E5-94B7-908D-FCA773FA0C49}"/>
              </a:ext>
            </a:extLst>
          </p:cNvPr>
          <p:cNvSpPr>
            <a:spLocks noGrp="1"/>
          </p:cNvSpPr>
          <p:nvPr>
            <p:ph type="subTitle" idx="1"/>
          </p:nvPr>
        </p:nvSpPr>
        <p:spPr/>
        <p:txBody>
          <a:bodyPr/>
          <a:lstStyle/>
          <a:p>
            <a:r>
              <a:rPr lang="en-US" sz="2400" b="1" dirty="0"/>
              <a:t>5750 S. Kenwood Ave. Apt. 3N, Chicago IL 60637</a:t>
            </a:r>
            <a:br>
              <a:rPr lang="en-US" b="1" dirty="0"/>
            </a:br>
            <a:endParaRPr lang="en-US" dirty="0"/>
          </a:p>
        </p:txBody>
      </p:sp>
    </p:spTree>
    <p:extLst>
      <p:ext uri="{BB962C8B-B14F-4D97-AF65-F5344CB8AC3E}">
        <p14:creationId xmlns:p14="http://schemas.microsoft.com/office/powerpoint/2010/main" val="200042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The top shelf contains a copper pot (given to Alma’s neighbor Bob Epstein); her toy stove from when she was a child in downstate Illinois; and, a piece of Le Creuset cookware (given to our son).  </a:t>
            </a:r>
          </a:p>
          <a:p>
            <a:r>
              <a:rPr lang="en-US" dirty="0"/>
              <a:t>The cabinets to the right are half of a broom closet.  To the left, look through a small part of an arched doorway into the dining room (which has the other set of windows overlooking Kenwood).</a:t>
            </a:r>
          </a:p>
        </p:txBody>
      </p:sp>
      <p:pic>
        <p:nvPicPr>
          <p:cNvPr id="7" name="Picture 6" descr="A picture containing indoor, open, shelf&#10;&#10;Description automatically generated">
            <a:extLst>
              <a:ext uri="{FF2B5EF4-FFF2-40B4-BE49-F238E27FC236}">
                <a16:creationId xmlns:a16="http://schemas.microsoft.com/office/drawing/2014/main" id="{642DD504-302F-47BC-8797-C735FE8AA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20409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Broom closet.  The cabinets throughout the kitchen are metal and go from floor to ceiling.  </a:t>
            </a:r>
          </a:p>
          <a:p>
            <a:r>
              <a:rPr lang="en-US" dirty="0"/>
              <a:t>To the right of the broom closet, the counter top begins.</a:t>
            </a:r>
          </a:p>
        </p:txBody>
      </p:sp>
      <p:pic>
        <p:nvPicPr>
          <p:cNvPr id="3" name="Picture 2" descr="A white kitchen with white cabinets&#10;&#10;Description automatically generated with low confidence">
            <a:extLst>
              <a:ext uri="{FF2B5EF4-FFF2-40B4-BE49-F238E27FC236}">
                <a16:creationId xmlns:a16="http://schemas.microsoft.com/office/drawing/2014/main" id="{A76FB44E-4555-41AB-A4E9-7C0DA331D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997" y="0"/>
            <a:ext cx="5143500" cy="6858000"/>
          </a:xfrm>
          <a:prstGeom prst="rect">
            <a:avLst/>
          </a:prstGeom>
        </p:spPr>
      </p:pic>
    </p:spTree>
    <p:extLst>
      <p:ext uri="{BB962C8B-B14F-4D97-AF65-F5344CB8AC3E}">
        <p14:creationId xmlns:p14="http://schemas.microsoft.com/office/powerpoint/2010/main" val="178928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Countertop </a:t>
            </a:r>
            <a:r>
              <a:rPr lang="en-US" dirty="0" err="1"/>
              <a:t>applicance</a:t>
            </a:r>
            <a:r>
              <a:rPr lang="en-US" dirty="0"/>
              <a:t>.  There is under-cabinet lighting to illuminate things (in addition to ceiling lights).  Notice graters of various sorts hanging from under the cabinet.  Appliance is on the counter.  Alma added electrical capability to the existing kitchen and brought in dedicated lines from the alley in back of the building.</a:t>
            </a:r>
          </a:p>
        </p:txBody>
      </p:sp>
      <p:pic>
        <p:nvPicPr>
          <p:cNvPr id="7" name="Picture 6" descr="A picture containing indoor, oven, stainless, open&#10;&#10;Description automatically generated">
            <a:extLst>
              <a:ext uri="{FF2B5EF4-FFF2-40B4-BE49-F238E27FC236}">
                <a16:creationId xmlns:a16="http://schemas.microsoft.com/office/drawing/2014/main" id="{94B3C546-FADD-4B28-ADED-EB6E35037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740" y="0"/>
            <a:ext cx="5143500" cy="6858000"/>
          </a:xfrm>
          <a:prstGeom prst="rect">
            <a:avLst/>
          </a:prstGeom>
        </p:spPr>
      </p:pic>
    </p:spTree>
    <p:extLst>
      <p:ext uri="{BB962C8B-B14F-4D97-AF65-F5344CB8AC3E}">
        <p14:creationId xmlns:p14="http://schemas.microsoft.com/office/powerpoint/2010/main" val="159411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Continuation of counter from last slide into corner.  Mixer is situated in the corner.  Note the efficient use of vertical space for easy storage and access.</a:t>
            </a:r>
          </a:p>
        </p:txBody>
      </p:sp>
      <p:pic>
        <p:nvPicPr>
          <p:cNvPr id="3" name="Picture 2" descr="A picture containing indoor, sink, counter, kitchen appliance&#10;&#10;Description automatically generated">
            <a:extLst>
              <a:ext uri="{FF2B5EF4-FFF2-40B4-BE49-F238E27FC236}">
                <a16:creationId xmlns:a16="http://schemas.microsoft.com/office/drawing/2014/main" id="{E5CDFA0E-73ED-4AB1-AE26-8A88E3C74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382710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General view, from the counter corner to the refrigerator.  </a:t>
            </a:r>
          </a:p>
        </p:txBody>
      </p:sp>
      <p:pic>
        <p:nvPicPr>
          <p:cNvPr id="3" name="Picture 2" descr="A kitchen with white cabinets&#10;&#10;Description automatically generated">
            <a:extLst>
              <a:ext uri="{FF2B5EF4-FFF2-40B4-BE49-F238E27FC236}">
                <a16:creationId xmlns:a16="http://schemas.microsoft.com/office/drawing/2014/main" id="{18716DBD-A3CF-453A-B8BE-06E652CA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459" y="0"/>
            <a:ext cx="5143500" cy="6858000"/>
          </a:xfrm>
          <a:prstGeom prst="rect">
            <a:avLst/>
          </a:prstGeom>
        </p:spPr>
      </p:pic>
    </p:spTree>
    <p:extLst>
      <p:ext uri="{BB962C8B-B14F-4D97-AF65-F5344CB8AC3E}">
        <p14:creationId xmlns:p14="http://schemas.microsoft.com/office/powerpoint/2010/main" val="167175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Continuation of counter from last slide around the corner and to the left side of the refrigerator.</a:t>
            </a:r>
          </a:p>
        </p:txBody>
      </p:sp>
      <p:pic>
        <p:nvPicPr>
          <p:cNvPr id="5" name="Picture 4" descr="A picture containing indoor, cluttered, kitchen appliance&#10;&#10;Description automatically generated">
            <a:extLst>
              <a:ext uri="{FF2B5EF4-FFF2-40B4-BE49-F238E27FC236}">
                <a16:creationId xmlns:a16="http://schemas.microsoft.com/office/drawing/2014/main" id="{A237A1A2-2D8B-499B-BD0F-68A169E74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347351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Whisks hanging on magnetic hooks from the other side of the refrigerator.</a:t>
            </a:r>
          </a:p>
        </p:txBody>
      </p:sp>
      <p:pic>
        <p:nvPicPr>
          <p:cNvPr id="3" name="Picture 2" descr="A picture containing wall, indoor, kitchen, steel&#10;&#10;Description automatically generated">
            <a:extLst>
              <a:ext uri="{FF2B5EF4-FFF2-40B4-BE49-F238E27FC236}">
                <a16:creationId xmlns:a16="http://schemas.microsoft.com/office/drawing/2014/main" id="{559501D7-B05D-4BA3-8AB2-14748B5A6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175511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normAutofit lnSpcReduction="10000"/>
          </a:bodyPr>
          <a:lstStyle/>
          <a:p>
            <a:r>
              <a:rPr lang="en-US" dirty="0"/>
              <a:t>Notice the pantry just off the kitchen once one enters the kitchen from the foyer.  </a:t>
            </a:r>
          </a:p>
          <a:p>
            <a:r>
              <a:rPr lang="en-US" dirty="0"/>
              <a:t>The pantry contained a chest freezer, and ice making machine, small appliances, and Alma’s copper collection and her mold collection as well as various older kitchen tools.  Shelves were lined with exotic canned goods of all sorts.  In many  ways, it was the heart and soul of her kitchen.</a:t>
            </a:r>
          </a:p>
          <a:p>
            <a:r>
              <a:rPr lang="en-US" dirty="0"/>
              <a:t>In the next set of slides we enter the pantry and just look around…there is overlap among images to suggest continuity in visual experience.</a:t>
            </a:r>
          </a:p>
        </p:txBody>
      </p:sp>
      <p:pic>
        <p:nvPicPr>
          <p:cNvPr id="5" name="Picture 4" descr="Diagram, engineering drawing&#10;&#10;Description automatically generated">
            <a:extLst>
              <a:ext uri="{FF2B5EF4-FFF2-40B4-BE49-F238E27FC236}">
                <a16:creationId xmlns:a16="http://schemas.microsoft.com/office/drawing/2014/main" id="{D12A5B36-3430-404D-A8E5-744BC96E5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917" y="1143000"/>
            <a:ext cx="5857875" cy="4572000"/>
          </a:xfrm>
          <a:prstGeom prst="rect">
            <a:avLst/>
          </a:prstGeom>
        </p:spPr>
      </p:pic>
    </p:spTree>
    <p:extLst>
      <p:ext uri="{BB962C8B-B14F-4D97-AF65-F5344CB8AC3E}">
        <p14:creationId xmlns:p14="http://schemas.microsoft.com/office/powerpoint/2010/main" val="43570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different&#10;&#10;Description automatically generated">
            <a:extLst>
              <a:ext uri="{FF2B5EF4-FFF2-40B4-BE49-F238E27FC236}">
                <a16:creationId xmlns:a16="http://schemas.microsoft.com/office/drawing/2014/main" id="{69524445-C620-4EFD-A566-17DC36BF5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14" y="0"/>
            <a:ext cx="5143500" cy="6858000"/>
          </a:xfrm>
          <a:prstGeom prst="rect">
            <a:avLst/>
          </a:prstGeom>
        </p:spPr>
      </p:pic>
      <p:pic>
        <p:nvPicPr>
          <p:cNvPr id="5" name="Picture 4" descr="A picture containing indoor, set&#10;&#10;Description automatically generated">
            <a:extLst>
              <a:ext uri="{FF2B5EF4-FFF2-40B4-BE49-F238E27FC236}">
                <a16:creationId xmlns:a16="http://schemas.microsoft.com/office/drawing/2014/main" id="{D913B827-3F34-4111-94B0-B45B8E1C7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195" y="0"/>
            <a:ext cx="5143500" cy="6858000"/>
          </a:xfrm>
          <a:prstGeom prst="rect">
            <a:avLst/>
          </a:prstGeom>
        </p:spPr>
      </p:pic>
    </p:spTree>
    <p:extLst>
      <p:ext uri="{BB962C8B-B14F-4D97-AF65-F5344CB8AC3E}">
        <p14:creationId xmlns:p14="http://schemas.microsoft.com/office/powerpoint/2010/main" val="33806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wall&#10;&#10;Description automatically generated">
            <a:extLst>
              <a:ext uri="{FF2B5EF4-FFF2-40B4-BE49-F238E27FC236}">
                <a16:creationId xmlns:a16="http://schemas.microsoft.com/office/drawing/2014/main" id="{A8D86604-D8F4-4A33-9C21-4E6045143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05" y="0"/>
            <a:ext cx="5143500" cy="6858000"/>
          </a:xfrm>
          <a:prstGeom prst="rect">
            <a:avLst/>
          </a:prstGeom>
        </p:spPr>
      </p:pic>
      <p:pic>
        <p:nvPicPr>
          <p:cNvPr id="5" name="Picture 4" descr="A picture containing indoor, table&#10;&#10;Description automatically generated">
            <a:extLst>
              <a:ext uri="{FF2B5EF4-FFF2-40B4-BE49-F238E27FC236}">
                <a16:creationId xmlns:a16="http://schemas.microsoft.com/office/drawing/2014/main" id="{42B06C70-DAFB-494F-BD47-7315DAABF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197" y="0"/>
            <a:ext cx="5143500" cy="6858000"/>
          </a:xfrm>
          <a:prstGeom prst="rect">
            <a:avLst/>
          </a:prstGeom>
        </p:spPr>
      </p:pic>
    </p:spTree>
    <p:extLst>
      <p:ext uri="{BB962C8B-B14F-4D97-AF65-F5344CB8AC3E}">
        <p14:creationId xmlns:p14="http://schemas.microsoft.com/office/powerpoint/2010/main" val="4114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03D0E-295C-D89E-C58D-115DEDA32163}"/>
              </a:ext>
            </a:extLst>
          </p:cNvPr>
          <p:cNvSpPr txBox="1"/>
          <p:nvPr/>
        </p:nvSpPr>
        <p:spPr>
          <a:xfrm>
            <a:off x="285226" y="474005"/>
            <a:ext cx="11660697" cy="6032421"/>
          </a:xfrm>
          <a:prstGeom prst="rect">
            <a:avLst/>
          </a:prstGeom>
          <a:noFill/>
        </p:spPr>
        <p:txBody>
          <a:bodyPr wrap="square">
            <a:spAutoFit/>
          </a:bodyPr>
          <a:lstStyle/>
          <a:p>
            <a:r>
              <a:rPr lang="en-US" sz="1800" b="1" i="1" dirty="0"/>
              <a:t>Various kitchens, as recalled by Sandra </a:t>
            </a:r>
            <a:r>
              <a:rPr lang="en-US" sz="1800" b="1" i="1" dirty="0" err="1"/>
              <a:t>Lach</a:t>
            </a:r>
            <a:r>
              <a:rPr lang="en-US" sz="1800" b="1" i="1" dirty="0"/>
              <a:t> Arlinghaus, Alma’s daughter.  </a:t>
            </a:r>
          </a:p>
          <a:p>
            <a:pPr marL="342900" indent="-342900" algn="l">
              <a:buFont typeface="Arial" panose="020B0604020202020204" pitchFamily="34" charset="0"/>
              <a:buChar char="•"/>
            </a:pPr>
            <a:r>
              <a:rPr lang="en-US" sz="1800" b="1" dirty="0"/>
              <a:t>1947 and earlier.  Elmira NY.  Irvine Place.  Alma ran catering from her kitchen. </a:t>
            </a:r>
          </a:p>
          <a:p>
            <a:pPr marL="342900" indent="-342900" algn="l">
              <a:buFont typeface="Arial" panose="020B0604020202020204" pitchFamily="34" charset="0"/>
              <a:buChar char="•"/>
            </a:pPr>
            <a:r>
              <a:rPr lang="en-US" sz="1800" b="1" dirty="0"/>
              <a:t>c. 1947.   Chicago, (Hyde Park), IL.  Barracks, adjacent to Billings Hospital; tiny kitchen.  Propane heat.</a:t>
            </a:r>
          </a:p>
          <a:p>
            <a:pPr marL="342900" indent="-342900" algn="l">
              <a:buFont typeface="Arial" panose="020B0604020202020204" pitchFamily="34" charset="0"/>
              <a:buChar char="•"/>
            </a:pPr>
            <a:r>
              <a:rPr lang="en-US" sz="1800" b="1" dirty="0"/>
              <a:t>Hyde Park.  6019 Ingleside, Apartment 802.</a:t>
            </a:r>
          </a:p>
          <a:p>
            <a:pPr marL="342900" indent="-342900" algn="l">
              <a:buFont typeface="Arial" panose="020B0604020202020204" pitchFamily="34" charset="0"/>
              <a:buChar char="•"/>
            </a:pPr>
            <a:r>
              <a:rPr lang="en-US" sz="1800" b="1" dirty="0"/>
              <a:t>1949-1950.  Paris, France, 96 (?) Boulevard </a:t>
            </a:r>
            <a:r>
              <a:rPr lang="en-US" sz="1800" b="1" dirty="0" err="1"/>
              <a:t>Malsherbes</a:t>
            </a:r>
            <a:r>
              <a:rPr lang="en-US" sz="1800" b="1" dirty="0"/>
              <a:t>, </a:t>
            </a:r>
            <a:r>
              <a:rPr lang="en-US" sz="1800" b="1" dirty="0" err="1"/>
              <a:t>en</a:t>
            </a:r>
            <a:r>
              <a:rPr lang="en-US" sz="1800" b="1" dirty="0"/>
              <a:t> pension with Madame Henri </a:t>
            </a:r>
            <a:r>
              <a:rPr lang="en-US" sz="1800" b="1" dirty="0" err="1"/>
              <a:t>Bardel</a:t>
            </a:r>
            <a:r>
              <a:rPr lang="en-US" sz="1800" b="1" dirty="0"/>
              <a:t>.  Near Parc </a:t>
            </a:r>
            <a:r>
              <a:rPr lang="en-US" sz="1800" b="1" dirty="0" err="1"/>
              <a:t>Monceau</a:t>
            </a:r>
            <a:r>
              <a:rPr lang="en-US" sz="1800" b="1" dirty="0"/>
              <a:t>.</a:t>
            </a:r>
          </a:p>
          <a:p>
            <a:pPr marL="342900" indent="-342900" algn="l">
              <a:buFont typeface="Arial" panose="020B0604020202020204" pitchFamily="34" charset="0"/>
              <a:buChar char="•"/>
            </a:pPr>
            <a:r>
              <a:rPr lang="en-US" sz="1800" b="1" dirty="0"/>
              <a:t>Hyde Park:  5529 University Avenue, small kitchen with an eat-in area.</a:t>
            </a:r>
          </a:p>
          <a:p>
            <a:pPr marL="342900" indent="-342900" algn="l">
              <a:buFont typeface="Arial" panose="020B0604020202020204" pitchFamily="34" charset="0"/>
              <a:buChar char="•"/>
            </a:pPr>
            <a:r>
              <a:rPr lang="en-US" sz="1800" b="1" dirty="0"/>
              <a:t>1952-1953.  Paris France, 72 Avenue des Ternes.  Small kitchen, cold water only, no refrigeration.</a:t>
            </a:r>
          </a:p>
          <a:p>
            <a:pPr marL="342900" indent="-342900" algn="l">
              <a:buFont typeface="Arial" panose="020B0604020202020204" pitchFamily="34" charset="0"/>
              <a:buChar char="•"/>
            </a:pPr>
            <a:r>
              <a:rPr lang="en-US" sz="1800" b="1" dirty="0"/>
              <a:t>Hyde Park:  5529 University Avenue.  </a:t>
            </a:r>
          </a:p>
          <a:p>
            <a:pPr marL="342900" indent="-342900" algn="l">
              <a:buFont typeface="Arial" panose="020B0604020202020204" pitchFamily="34" charset="0"/>
              <a:buChar char="•"/>
            </a:pPr>
            <a:r>
              <a:rPr lang="en-US" sz="1800" b="1" dirty="0"/>
              <a:t>1956.  Paris France, 76 Rue </a:t>
            </a:r>
            <a:r>
              <a:rPr lang="en-US" sz="1800" b="1" dirty="0" err="1"/>
              <a:t>d’Assas</a:t>
            </a:r>
            <a:r>
              <a:rPr lang="en-US" sz="1800" b="1" dirty="0"/>
              <a:t>.  Small kitchen, cold water only, no refrigeration.</a:t>
            </a:r>
          </a:p>
          <a:p>
            <a:pPr marL="342900" indent="-342900" algn="l">
              <a:buFont typeface="Arial" panose="020B0604020202020204" pitchFamily="34" charset="0"/>
              <a:buChar char="•"/>
            </a:pPr>
            <a:r>
              <a:rPr lang="en-US" sz="1800" b="1" dirty="0"/>
              <a:t>1957  Hyde Park.  5529 University Avenue.</a:t>
            </a:r>
          </a:p>
          <a:p>
            <a:pPr marL="342900" indent="-342900" algn="l">
              <a:buFont typeface="Arial" panose="020B0604020202020204" pitchFamily="34" charset="0"/>
              <a:buChar char="•"/>
            </a:pPr>
            <a:r>
              <a:rPr lang="en-US" sz="1800" b="1" dirty="0"/>
              <a:t>1958.  Hyde Park:  5759 S. Kenwood Ave.; 3</a:t>
            </a:r>
            <a:r>
              <a:rPr lang="en-US" sz="1800" b="1" baseline="30000" dirty="0"/>
              <a:t>rd</a:t>
            </a:r>
            <a:r>
              <a:rPr lang="en-US" sz="1800" b="1" dirty="0"/>
              <a:t> floor southeast corner (walk up; no elevator); kitchen remodeled; it became the Sun-Times Test Kitchen.</a:t>
            </a:r>
          </a:p>
          <a:p>
            <a:pPr marL="342900" indent="-342900" algn="l">
              <a:buFont typeface="Arial" panose="020B0604020202020204" pitchFamily="34" charset="0"/>
              <a:buChar char="•"/>
            </a:pPr>
            <a:r>
              <a:rPr lang="en-US" sz="1800" b="1" dirty="0"/>
              <a:t>c. 1966.  New Delhi, India.  There on a Rockefeller Foundation Grant.</a:t>
            </a:r>
          </a:p>
          <a:p>
            <a:pPr marL="342900" indent="-342900" algn="l">
              <a:buFont typeface="Arial" panose="020B0604020202020204" pitchFamily="34" charset="0"/>
              <a:buChar char="•"/>
            </a:pPr>
            <a:r>
              <a:rPr lang="en-US" sz="1800" b="1" dirty="0"/>
              <a:t>Hyde Park;  5759 Kenwood Ave. </a:t>
            </a:r>
          </a:p>
          <a:p>
            <a:pPr marL="342900" indent="-342900" algn="l">
              <a:buFont typeface="Arial" panose="020B0604020202020204" pitchFamily="34" charset="0"/>
              <a:buChar char="•"/>
            </a:pPr>
            <a:r>
              <a:rPr lang="en-US" sz="1800" b="1" dirty="0"/>
              <a:t>c. 1969.  Hyde Park:  5750 S. Kenwood Ave.  Sun-Times test kitchen designation moved to this location.</a:t>
            </a:r>
          </a:p>
          <a:p>
            <a:pPr marL="342900" indent="-342900" algn="l">
              <a:buFont typeface="Arial" panose="020B0604020202020204" pitchFamily="34" charset="0"/>
              <a:buChar char="•"/>
            </a:pPr>
            <a:r>
              <a:rPr lang="en-US" sz="1800" b="1" dirty="0"/>
              <a:t>Hyde Park:  Shoreland; Resident Master apartment, fully remodeled kitchen designed by Alma and shown in the display case from the Regenstein Library exhibition.  Lived there a few years and then returned to 5750 Kenwood.</a:t>
            </a:r>
          </a:p>
          <a:p>
            <a:pPr marL="342900" indent="-342900" algn="l">
              <a:buFont typeface="Arial" panose="020B0604020202020204" pitchFamily="34" charset="0"/>
              <a:buChar char="•"/>
            </a:pPr>
            <a:r>
              <a:rPr lang="en-US" sz="1800" b="1" dirty="0"/>
              <a:t>To 2013.  Hyde Park:  5750 S. Kenwood Ave.</a:t>
            </a:r>
          </a:p>
          <a:p>
            <a:pPr marL="342900" indent="-342900" algn="l">
              <a:buFont typeface="Arial" panose="020B0604020202020204" pitchFamily="34" charset="0"/>
              <a:buChar char="•"/>
            </a:pPr>
            <a:r>
              <a:rPr lang="en-US" sz="1800" b="1" dirty="0"/>
              <a:t>2007-2013.  Ann Arbor, MI.  Nature Cove Apartments.  Adequate kitchen.  Also maintained 5750, but never returned.</a:t>
            </a:r>
          </a:p>
          <a:p>
            <a:endParaRPr lang="en-US" sz="1600" b="1" dirty="0"/>
          </a:p>
          <a:p>
            <a:r>
              <a:rPr lang="en-US" sz="1400" b="1" dirty="0"/>
              <a:t>Family:  </a:t>
            </a:r>
            <a:r>
              <a:rPr lang="en-US" sz="1400" dirty="0"/>
              <a:t> Alma </a:t>
            </a:r>
            <a:r>
              <a:rPr lang="en-US" sz="1400" dirty="0" err="1"/>
              <a:t>Lach</a:t>
            </a:r>
            <a:r>
              <a:rPr lang="en-US" sz="1400" dirty="0"/>
              <a:t> (deceased), Donald </a:t>
            </a:r>
            <a:r>
              <a:rPr lang="en-US" sz="1400" dirty="0" err="1"/>
              <a:t>Lach</a:t>
            </a:r>
            <a:r>
              <a:rPr lang="en-US" sz="1400" dirty="0"/>
              <a:t> (husband, deceased), Sandra </a:t>
            </a:r>
            <a:r>
              <a:rPr lang="en-US" sz="1400" dirty="0" err="1"/>
              <a:t>Lach</a:t>
            </a:r>
            <a:r>
              <a:rPr lang="en-US" sz="1400" dirty="0"/>
              <a:t> Arlinghaus (daughter), William C. Arlinghaus (son-in-law), William E. Arlinghaus (grandson); David E. V. Arlinghaus (great grandson); Edwin B. Arlinghaus (great </a:t>
            </a:r>
            <a:r>
              <a:rPr lang="en-US" sz="1400" dirty="0" err="1"/>
              <a:t>great</a:t>
            </a:r>
            <a:r>
              <a:rPr lang="en-US" sz="1400" dirty="0"/>
              <a:t> grandson); Adeline M. Arlinghaus (great </a:t>
            </a:r>
            <a:r>
              <a:rPr lang="en-US" sz="1400" dirty="0" err="1"/>
              <a:t>great</a:t>
            </a:r>
            <a:r>
              <a:rPr lang="en-US" sz="1400" dirty="0"/>
              <a:t> granddaughter).</a:t>
            </a:r>
          </a:p>
        </p:txBody>
      </p:sp>
    </p:spTree>
    <p:extLst>
      <p:ext uri="{BB962C8B-B14F-4D97-AF65-F5344CB8AC3E}">
        <p14:creationId xmlns:p14="http://schemas.microsoft.com/office/powerpoint/2010/main" val="137556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luttered&#10;&#10;Description automatically generated">
            <a:extLst>
              <a:ext uri="{FF2B5EF4-FFF2-40B4-BE49-F238E27FC236}">
                <a16:creationId xmlns:a16="http://schemas.microsoft.com/office/drawing/2014/main" id="{005752EB-28F0-4C1E-A603-92B89B051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31" y="0"/>
            <a:ext cx="5143500" cy="6858000"/>
          </a:xfrm>
          <a:prstGeom prst="rect">
            <a:avLst/>
          </a:prstGeom>
        </p:spPr>
      </p:pic>
      <p:pic>
        <p:nvPicPr>
          <p:cNvPr id="5" name="Picture 4" descr="A picture containing indoor, wall, cluttered, dirty&#10;&#10;Description automatically generated">
            <a:extLst>
              <a:ext uri="{FF2B5EF4-FFF2-40B4-BE49-F238E27FC236}">
                <a16:creationId xmlns:a16="http://schemas.microsoft.com/office/drawing/2014/main" id="{8D6566A3-8C28-4B92-AFAD-C75B28D65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360" y="0"/>
            <a:ext cx="5143500" cy="6858000"/>
          </a:xfrm>
          <a:prstGeom prst="rect">
            <a:avLst/>
          </a:prstGeom>
        </p:spPr>
      </p:pic>
    </p:spTree>
    <p:extLst>
      <p:ext uri="{BB962C8B-B14F-4D97-AF65-F5344CB8AC3E}">
        <p14:creationId xmlns:p14="http://schemas.microsoft.com/office/powerpoint/2010/main" val="27505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 indoor, items, different&#10;&#10;Description automatically generated">
            <a:extLst>
              <a:ext uri="{FF2B5EF4-FFF2-40B4-BE49-F238E27FC236}">
                <a16:creationId xmlns:a16="http://schemas.microsoft.com/office/drawing/2014/main" id="{2F8C2652-2607-4A1A-A1A5-520C56590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41" y="0"/>
            <a:ext cx="5143500" cy="6858000"/>
          </a:xfrm>
          <a:prstGeom prst="rect">
            <a:avLst/>
          </a:prstGeom>
        </p:spPr>
      </p:pic>
      <p:pic>
        <p:nvPicPr>
          <p:cNvPr id="5" name="Picture 4" descr="A picture containing wall, indoor, different, lots&#10;&#10;Description automatically generated">
            <a:extLst>
              <a:ext uri="{FF2B5EF4-FFF2-40B4-BE49-F238E27FC236}">
                <a16:creationId xmlns:a16="http://schemas.microsoft.com/office/drawing/2014/main" id="{3804D005-E6FD-4AAB-83D0-9003504B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432" y="0"/>
            <a:ext cx="5143500" cy="6858000"/>
          </a:xfrm>
          <a:prstGeom prst="rect">
            <a:avLst/>
          </a:prstGeom>
        </p:spPr>
      </p:pic>
    </p:spTree>
    <p:extLst>
      <p:ext uri="{BB962C8B-B14F-4D97-AF65-F5344CB8AC3E}">
        <p14:creationId xmlns:p14="http://schemas.microsoft.com/office/powerpoint/2010/main" val="2213392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all, different, assortment&#10;&#10;Description automatically generated">
            <a:extLst>
              <a:ext uri="{FF2B5EF4-FFF2-40B4-BE49-F238E27FC236}">
                <a16:creationId xmlns:a16="http://schemas.microsoft.com/office/drawing/2014/main" id="{E16F785C-F413-4DA5-A816-AB25F09CE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58" y="0"/>
            <a:ext cx="5143500" cy="6858000"/>
          </a:xfrm>
          <a:prstGeom prst="rect">
            <a:avLst/>
          </a:prstGeom>
        </p:spPr>
      </p:pic>
      <p:pic>
        <p:nvPicPr>
          <p:cNvPr id="5" name="Picture 4" descr="A picture containing indoor, wall, several&#10;&#10;Description automatically generated">
            <a:extLst>
              <a:ext uri="{FF2B5EF4-FFF2-40B4-BE49-F238E27FC236}">
                <a16:creationId xmlns:a16="http://schemas.microsoft.com/office/drawing/2014/main" id="{717B9EA0-20A2-4D93-B947-59077878E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613" y="0"/>
            <a:ext cx="5143500" cy="6858000"/>
          </a:xfrm>
          <a:prstGeom prst="rect">
            <a:avLst/>
          </a:prstGeom>
        </p:spPr>
      </p:pic>
    </p:spTree>
    <p:extLst>
      <p:ext uri="{BB962C8B-B14F-4D97-AF65-F5344CB8AC3E}">
        <p14:creationId xmlns:p14="http://schemas.microsoft.com/office/powerpoint/2010/main" val="76029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rojector&#10;&#10;Description automatically generated">
            <a:extLst>
              <a:ext uri="{FF2B5EF4-FFF2-40B4-BE49-F238E27FC236}">
                <a16:creationId xmlns:a16="http://schemas.microsoft.com/office/drawing/2014/main" id="{FCF68067-8C46-4E49-8AAC-22746E07E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086" y="0"/>
            <a:ext cx="5143500" cy="6858000"/>
          </a:xfrm>
          <a:prstGeom prst="rect">
            <a:avLst/>
          </a:prstGeom>
        </p:spPr>
      </p:pic>
      <p:sp>
        <p:nvSpPr>
          <p:cNvPr id="4" name="TextBox 3">
            <a:extLst>
              <a:ext uri="{FF2B5EF4-FFF2-40B4-BE49-F238E27FC236}">
                <a16:creationId xmlns:a16="http://schemas.microsoft.com/office/drawing/2014/main" id="{EED2B23E-105B-45CB-845E-16BBB8012400}"/>
              </a:ext>
            </a:extLst>
          </p:cNvPr>
          <p:cNvSpPr txBox="1"/>
          <p:nvPr/>
        </p:nvSpPr>
        <p:spPr>
          <a:xfrm>
            <a:off x="1025236" y="840509"/>
            <a:ext cx="2937164" cy="1477328"/>
          </a:xfrm>
          <a:prstGeom prst="rect">
            <a:avLst/>
          </a:prstGeom>
          <a:noFill/>
        </p:spPr>
        <p:txBody>
          <a:bodyPr wrap="square" rtlCol="0">
            <a:spAutoFit/>
          </a:bodyPr>
          <a:lstStyle/>
          <a:p>
            <a:r>
              <a:rPr lang="en-US" dirty="0"/>
              <a:t>There are more pots and such inside the cabinet doors…</a:t>
            </a:r>
          </a:p>
          <a:p>
            <a:endParaRPr lang="en-US" dirty="0"/>
          </a:p>
          <a:p>
            <a:r>
              <a:rPr lang="en-US" dirty="0"/>
              <a:t>Now, we leave the pantry and return to the kitchen.</a:t>
            </a:r>
          </a:p>
        </p:txBody>
      </p:sp>
    </p:spTree>
    <p:extLst>
      <p:ext uri="{BB962C8B-B14F-4D97-AF65-F5344CB8AC3E}">
        <p14:creationId xmlns:p14="http://schemas.microsoft.com/office/powerpoint/2010/main" val="232342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Out of the pantry, and into the kitchen.  View of the wall with the stove on it.  Note the corner of the refrigerator on the left.  And, note the view out into the Foyer and the front door.  The stove is a Viking; Alma bought it for her test kitchen in 5759 Kenwood, across the street, and moved it to this apartment when the Lachs moved to the elevator co-op building at 5750.  She loved this stove.</a:t>
            </a:r>
          </a:p>
        </p:txBody>
      </p:sp>
      <p:pic>
        <p:nvPicPr>
          <p:cNvPr id="5" name="Picture 4" descr="A picture containing indoor, kitchen, stove, appliance&#10;&#10;Description automatically generated">
            <a:extLst>
              <a:ext uri="{FF2B5EF4-FFF2-40B4-BE49-F238E27FC236}">
                <a16:creationId xmlns:a16="http://schemas.microsoft.com/office/drawing/2014/main" id="{3737F47C-DC69-49B9-8ECE-D05904351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3400715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Stove.  Note the backdoor to the right of  the stove.  There is a porch out there.  She had extra cabinets (locked) for extra items for the kitchen on that porch.  </a:t>
            </a:r>
          </a:p>
          <a:p>
            <a:r>
              <a:rPr lang="en-US" dirty="0"/>
              <a:t>Most of the items on the shelf above the stove were donated to the University of Chicago Library.  </a:t>
            </a:r>
          </a:p>
        </p:txBody>
      </p:sp>
      <p:pic>
        <p:nvPicPr>
          <p:cNvPr id="3" name="Picture 2" descr="A picture containing cabinet, indoor, kitchen, stove&#10;&#10;Description automatically generated">
            <a:extLst>
              <a:ext uri="{FF2B5EF4-FFF2-40B4-BE49-F238E27FC236}">
                <a16:creationId xmlns:a16="http://schemas.microsoft.com/office/drawing/2014/main" id="{803C28CF-682F-432E-B782-293E072B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127110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Small counter to the left of the stove.  Items donated to University of Chicago Library.</a:t>
            </a:r>
          </a:p>
        </p:txBody>
      </p:sp>
      <p:pic>
        <p:nvPicPr>
          <p:cNvPr id="5" name="Picture 4" descr="A kitchen with utensils&#10;&#10;Description automatically generated with medium confidence">
            <a:extLst>
              <a:ext uri="{FF2B5EF4-FFF2-40B4-BE49-F238E27FC236}">
                <a16:creationId xmlns:a16="http://schemas.microsoft.com/office/drawing/2014/main" id="{1559F350-5FB7-4585-B657-38EDF2118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393" y="0"/>
            <a:ext cx="5143500" cy="6858000"/>
          </a:xfrm>
          <a:prstGeom prst="rect">
            <a:avLst/>
          </a:prstGeom>
        </p:spPr>
      </p:pic>
    </p:spTree>
    <p:extLst>
      <p:ext uri="{BB962C8B-B14F-4D97-AF65-F5344CB8AC3E}">
        <p14:creationId xmlns:p14="http://schemas.microsoft.com/office/powerpoint/2010/main" val="339724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Continuation to the left of the stove.  Alma used the triangle to call Donald to dinner (he often sat in the back of the apartment and could not otherwise hear her call him).  The triangle was also donated to the University of Chicago Library.</a:t>
            </a:r>
          </a:p>
        </p:txBody>
      </p:sp>
      <p:pic>
        <p:nvPicPr>
          <p:cNvPr id="3" name="Picture 2" descr="A picture containing indoor, wall, kitchen, pot&#10;&#10;Description automatically generated">
            <a:extLst>
              <a:ext uri="{FF2B5EF4-FFF2-40B4-BE49-F238E27FC236}">
                <a16:creationId xmlns:a16="http://schemas.microsoft.com/office/drawing/2014/main" id="{73900A65-CD2B-4064-BAF3-77C56FE00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068" y="0"/>
            <a:ext cx="5143500" cy="6858000"/>
          </a:xfrm>
          <a:prstGeom prst="rect">
            <a:avLst/>
          </a:prstGeom>
        </p:spPr>
      </p:pic>
    </p:spTree>
    <p:extLst>
      <p:ext uri="{BB962C8B-B14F-4D97-AF65-F5344CB8AC3E}">
        <p14:creationId xmlns:p14="http://schemas.microsoft.com/office/powerpoint/2010/main" val="203349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Shelving to the right of the stove, on the other side of the back door from the stove, and just to the left of the sink.  Copper pot with lid on top shelf given to friend Ted Foss.  Enameled cookware to grandson.  </a:t>
            </a:r>
          </a:p>
        </p:txBody>
      </p:sp>
      <p:pic>
        <p:nvPicPr>
          <p:cNvPr id="7" name="Picture 6" descr="A picture containing indoor, wall, tiled&#10;&#10;Description automatically generated">
            <a:extLst>
              <a:ext uri="{FF2B5EF4-FFF2-40B4-BE49-F238E27FC236}">
                <a16:creationId xmlns:a16="http://schemas.microsoft.com/office/drawing/2014/main" id="{32A8E5C4-7FA4-4447-A273-F8A611FAB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2386750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Light reflected off neighboring building obscures the sink, directly below the windows.  Alma grew African violets, and other plants in the pots on shelves she built herself from glass block and glass.  These plants were more than merely decorative; they served as her little farm from which she gathered flowers to candy and use in food.</a:t>
            </a:r>
          </a:p>
        </p:txBody>
      </p:sp>
      <p:pic>
        <p:nvPicPr>
          <p:cNvPr id="3" name="Picture 2" descr="A picture containing indoor&#10;&#10;Description automatically generated">
            <a:extLst>
              <a:ext uri="{FF2B5EF4-FFF2-40B4-BE49-F238E27FC236}">
                <a16:creationId xmlns:a16="http://schemas.microsoft.com/office/drawing/2014/main" id="{07264BD2-7C6C-40B4-9EBF-11FF2F042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323" y="0"/>
            <a:ext cx="5143500" cy="6858000"/>
          </a:xfrm>
          <a:prstGeom prst="rect">
            <a:avLst/>
          </a:prstGeom>
        </p:spPr>
      </p:pic>
    </p:spTree>
    <p:extLst>
      <p:ext uri="{BB962C8B-B14F-4D97-AF65-F5344CB8AC3E}">
        <p14:creationId xmlns:p14="http://schemas.microsoft.com/office/powerpoint/2010/main" val="56184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913795"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pic>
        <p:nvPicPr>
          <p:cNvPr id="6" name="Picture 5" descr="A building with trees in front of it&#10;&#10;Description automatically generated with low confidence">
            <a:extLst>
              <a:ext uri="{FF2B5EF4-FFF2-40B4-BE49-F238E27FC236}">
                <a16:creationId xmlns:a16="http://schemas.microsoft.com/office/drawing/2014/main" id="{B5D0EA6D-CB18-4312-BF34-9E3707BE4DBF}"/>
              </a:ext>
            </a:extLst>
          </p:cNvPr>
          <p:cNvPicPr>
            <a:picLocks noChangeAspect="1"/>
          </p:cNvPicPr>
          <p:nvPr/>
        </p:nvPicPr>
        <p:blipFill rotWithShape="1">
          <a:blip r:embed="rId2">
            <a:extLst>
              <a:ext uri="{28A0092B-C50C-407E-A947-70E740481C1C}">
                <a14:useLocalDpi xmlns:a14="http://schemas.microsoft.com/office/drawing/2010/main" val="0"/>
              </a:ext>
            </a:extLst>
          </a:blip>
          <a:srcRect l="1488" r="14260" b="-1"/>
          <a:stretch/>
        </p:blipFill>
        <p:spPr>
          <a:xfrm>
            <a:off x="4855633" y="609600"/>
            <a:ext cx="6411924" cy="5080001"/>
          </a:xfrm>
          <a:prstGeom prst="rect">
            <a:avLst/>
          </a:prstGeom>
          <a:noFill/>
        </p:spPr>
      </p:pic>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p:txBody>
          <a:bodyPr/>
          <a:lstStyle/>
          <a:p>
            <a:r>
              <a:rPr lang="en-US" dirty="0"/>
              <a:t>Apartment of Donald F. and Alma S. </a:t>
            </a:r>
            <a:r>
              <a:rPr lang="en-US" dirty="0" err="1"/>
              <a:t>Lach</a:t>
            </a:r>
            <a:r>
              <a:rPr lang="en-US" dirty="0"/>
              <a:t> is 3N, on the top floor, the two sets of windows on the right (one set over the front door to the building).  There are two apartments on each floor, one on either side of a central elevator, the shaft is to the left of the </a:t>
            </a:r>
            <a:r>
              <a:rPr lang="en-US" dirty="0" err="1"/>
              <a:t>Lach</a:t>
            </a:r>
            <a:r>
              <a:rPr lang="en-US" dirty="0"/>
              <a:t> apartment.</a:t>
            </a:r>
          </a:p>
        </p:txBody>
      </p:sp>
    </p:spTree>
    <p:extLst>
      <p:ext uri="{BB962C8B-B14F-4D97-AF65-F5344CB8AC3E}">
        <p14:creationId xmlns:p14="http://schemas.microsoft.com/office/powerpoint/2010/main" val="19640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Shelving to the right of the sink.</a:t>
            </a:r>
          </a:p>
        </p:txBody>
      </p:sp>
      <p:pic>
        <p:nvPicPr>
          <p:cNvPr id="5" name="Picture 4" descr="A picture containing indoor, wall, window, bathroom&#10;&#10;Description automatically generated">
            <a:extLst>
              <a:ext uri="{FF2B5EF4-FFF2-40B4-BE49-F238E27FC236}">
                <a16:creationId xmlns:a16="http://schemas.microsoft.com/office/drawing/2014/main" id="{80983DE0-84EE-4D44-A563-A38EDD244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219649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Shelving farther to the right of the sink.</a:t>
            </a:r>
          </a:p>
          <a:p>
            <a:r>
              <a:rPr lang="en-US" dirty="0"/>
              <a:t>Molds given to the University of Chicago Library.  </a:t>
            </a:r>
          </a:p>
          <a:p>
            <a:r>
              <a:rPr lang="en-US" dirty="0"/>
              <a:t>Notice the door frame to the right.  That is the door where we began the tour.</a:t>
            </a:r>
          </a:p>
        </p:txBody>
      </p:sp>
      <p:pic>
        <p:nvPicPr>
          <p:cNvPr id="3" name="Picture 2" descr="A picture containing white, water basin, tiled&#10;&#10;Description automatically generated">
            <a:extLst>
              <a:ext uri="{FF2B5EF4-FFF2-40B4-BE49-F238E27FC236}">
                <a16:creationId xmlns:a16="http://schemas.microsoft.com/office/drawing/2014/main" id="{DFADE783-2300-4AE3-8DA7-F6A37643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220972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Take another look at this slide.  This photo was taken after some items had been moved.  </a:t>
            </a:r>
          </a:p>
          <a:p>
            <a:r>
              <a:rPr lang="en-US" dirty="0"/>
              <a:t>Alma’s study, through the door, still has some books on the shelves.</a:t>
            </a:r>
          </a:p>
          <a:p>
            <a:r>
              <a:rPr lang="en-US" dirty="0"/>
              <a:t>Now, we walk through that door, in the next two slides.</a:t>
            </a:r>
          </a:p>
        </p:txBody>
      </p:sp>
      <p:pic>
        <p:nvPicPr>
          <p:cNvPr id="5" name="Picture 4" descr="A kitchen with white cabinets&#10;&#10;Description automatically generated">
            <a:extLst>
              <a:ext uri="{FF2B5EF4-FFF2-40B4-BE49-F238E27FC236}">
                <a16:creationId xmlns:a16="http://schemas.microsoft.com/office/drawing/2014/main" id="{62784975-8810-44F0-A9BE-1BFA947F8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242" y="893762"/>
            <a:ext cx="6943974" cy="5070476"/>
          </a:xfrm>
          <a:prstGeom prst="rect">
            <a:avLst/>
          </a:prstGeom>
        </p:spPr>
      </p:pic>
    </p:spTree>
    <p:extLst>
      <p:ext uri="{BB962C8B-B14F-4D97-AF65-F5344CB8AC3E}">
        <p14:creationId xmlns:p14="http://schemas.microsoft.com/office/powerpoint/2010/main" val="44625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Alma’s study, empty.  It was filled with cookbooks and documents from floor to ceiling (including shelving over the doorway).  All were donated to the University of Chicago Library along with documents and books stored elsewhere throughout the apartment.  In all, the university removed about 350 boxes of books and papers to form their Special Collections of her work.</a:t>
            </a:r>
          </a:p>
        </p:txBody>
      </p:sp>
      <p:pic>
        <p:nvPicPr>
          <p:cNvPr id="3" name="Picture 2" descr="A picture containing indoor, building, floor, ceiling&#10;&#10;Description automatically generated">
            <a:extLst>
              <a:ext uri="{FF2B5EF4-FFF2-40B4-BE49-F238E27FC236}">
                <a16:creationId xmlns:a16="http://schemas.microsoft.com/office/drawing/2014/main" id="{CA88F8CF-90CE-440B-869C-3992E105A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64" y="1045006"/>
            <a:ext cx="5715626" cy="4173539"/>
          </a:xfrm>
          <a:prstGeom prst="rect">
            <a:avLst/>
          </a:prstGeom>
        </p:spPr>
      </p:pic>
    </p:spTree>
    <p:extLst>
      <p:ext uri="{BB962C8B-B14F-4D97-AF65-F5344CB8AC3E}">
        <p14:creationId xmlns:p14="http://schemas.microsoft.com/office/powerpoint/2010/main" val="2417816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The dining room, where Alma and Donald hosted so many fabulous, memorable parties, now empty.</a:t>
            </a:r>
          </a:p>
        </p:txBody>
      </p:sp>
      <p:pic>
        <p:nvPicPr>
          <p:cNvPr id="5" name="Picture 4" descr="A picture containing floor, indoor, building, ceiling&#10;&#10;Description automatically generated">
            <a:extLst>
              <a:ext uri="{FF2B5EF4-FFF2-40B4-BE49-F238E27FC236}">
                <a16:creationId xmlns:a16="http://schemas.microsoft.com/office/drawing/2014/main" id="{6B72046D-D604-45EF-A5A1-B4346C4FA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041" y="989536"/>
            <a:ext cx="6105511" cy="4458232"/>
          </a:xfrm>
          <a:prstGeom prst="rect">
            <a:avLst/>
          </a:prstGeom>
        </p:spPr>
      </p:pic>
    </p:spTree>
    <p:extLst>
      <p:ext uri="{BB962C8B-B14F-4D97-AF65-F5344CB8AC3E}">
        <p14:creationId xmlns:p14="http://schemas.microsoft.com/office/powerpoint/2010/main" val="123563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So long….</a:t>
            </a:r>
          </a:p>
        </p:txBody>
      </p:sp>
      <p:pic>
        <p:nvPicPr>
          <p:cNvPr id="3" name="Picture 2" descr="A picture containing ceiling, indoor, floor, wall&#10;&#10;Description automatically generated">
            <a:extLst>
              <a:ext uri="{FF2B5EF4-FFF2-40B4-BE49-F238E27FC236}">
                <a16:creationId xmlns:a16="http://schemas.microsoft.com/office/drawing/2014/main" id="{ED09891C-27D0-430D-8737-18CCE903D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604" y="990699"/>
            <a:ext cx="6007937" cy="4386984"/>
          </a:xfrm>
          <a:prstGeom prst="rect">
            <a:avLst/>
          </a:prstGeom>
        </p:spPr>
      </p:pic>
    </p:spTree>
    <p:extLst>
      <p:ext uri="{BB962C8B-B14F-4D97-AF65-F5344CB8AC3E}">
        <p14:creationId xmlns:p14="http://schemas.microsoft.com/office/powerpoint/2010/main" val="1731152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all, indoor, counter&#10;&#10;Description automatically generated">
            <a:extLst>
              <a:ext uri="{FF2B5EF4-FFF2-40B4-BE49-F238E27FC236}">
                <a16:creationId xmlns:a16="http://schemas.microsoft.com/office/drawing/2014/main" id="{880D56F4-AA77-455C-9D93-DD2F83D63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89" y="0"/>
            <a:ext cx="10121622" cy="6858000"/>
          </a:xfrm>
          <a:prstGeom prst="rect">
            <a:avLst/>
          </a:prstGeom>
        </p:spPr>
      </p:pic>
    </p:spTree>
    <p:extLst>
      <p:ext uri="{BB962C8B-B14F-4D97-AF65-F5344CB8AC3E}">
        <p14:creationId xmlns:p14="http://schemas.microsoft.com/office/powerpoint/2010/main" val="29250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913795"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p:txBody>
          <a:bodyPr/>
          <a:lstStyle/>
          <a:p>
            <a:r>
              <a:rPr lang="en-US" dirty="0"/>
              <a:t>Apartment of Donald F. and Alma S. </a:t>
            </a:r>
            <a:r>
              <a:rPr lang="en-US" dirty="0" err="1"/>
              <a:t>Lach</a:t>
            </a:r>
            <a:r>
              <a:rPr lang="en-US" dirty="0"/>
              <a:t>.  Approximately 3000 square feet.</a:t>
            </a:r>
          </a:p>
        </p:txBody>
      </p:sp>
      <p:pic>
        <p:nvPicPr>
          <p:cNvPr id="3" name="Picture 2" descr="Diagram, engineering drawing&#10;&#10;Description automatically generated">
            <a:extLst>
              <a:ext uri="{FF2B5EF4-FFF2-40B4-BE49-F238E27FC236}">
                <a16:creationId xmlns:a16="http://schemas.microsoft.com/office/drawing/2014/main" id="{266644DD-C55B-4925-911F-58D029789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633" y="609599"/>
            <a:ext cx="6816436" cy="5320145"/>
          </a:xfrm>
          <a:prstGeom prst="rect">
            <a:avLst/>
          </a:prstGeom>
        </p:spPr>
      </p:pic>
    </p:spTree>
    <p:extLst>
      <p:ext uri="{BB962C8B-B14F-4D97-AF65-F5344CB8AC3E}">
        <p14:creationId xmlns:p14="http://schemas.microsoft.com/office/powerpoint/2010/main" val="41270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Lobby  to the building.  Walk to the end of the long runner, turn left, and find the elevator.  Take the elevator up to 3N.</a:t>
            </a:r>
          </a:p>
        </p:txBody>
      </p:sp>
      <p:pic>
        <p:nvPicPr>
          <p:cNvPr id="3" name="Picture 2" descr="A picture containing indoor, ceiling, floor, wall&#10;&#10;Description automatically generated">
            <a:extLst>
              <a:ext uri="{FF2B5EF4-FFF2-40B4-BE49-F238E27FC236}">
                <a16:creationId xmlns:a16="http://schemas.microsoft.com/office/drawing/2014/main" id="{C099D3FF-7D30-4D2B-9EF3-0525C3976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853" y="745216"/>
            <a:ext cx="6943974" cy="5070476"/>
          </a:xfrm>
          <a:prstGeom prst="rect">
            <a:avLst/>
          </a:prstGeom>
        </p:spPr>
      </p:pic>
    </p:spTree>
    <p:extLst>
      <p:ext uri="{BB962C8B-B14F-4D97-AF65-F5344CB8AC3E}">
        <p14:creationId xmlns:p14="http://schemas.microsoft.com/office/powerpoint/2010/main" val="16497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Welcome to the Foyer of the </a:t>
            </a:r>
            <a:r>
              <a:rPr lang="en-US" dirty="0" err="1"/>
              <a:t>Lach</a:t>
            </a:r>
            <a:r>
              <a:rPr lang="en-US" dirty="0"/>
              <a:t> apartment!</a:t>
            </a:r>
          </a:p>
          <a:p>
            <a:r>
              <a:rPr lang="en-US" dirty="0"/>
              <a:t>Straight ahead is the living room with a view out onto Kenwood Avenue, over the front door entrance to the building.</a:t>
            </a:r>
          </a:p>
          <a:p>
            <a:r>
              <a:rPr lang="en-US" dirty="0"/>
              <a:t>On your left, is the entrance to the kitchen; notice the whisks hanging from the refrigerator.</a:t>
            </a:r>
          </a:p>
        </p:txBody>
      </p:sp>
      <p:pic>
        <p:nvPicPr>
          <p:cNvPr id="5" name="Picture 4" descr="A picture containing indoor, floor, wall, room&#10;&#10;Description automatically generated">
            <a:extLst>
              <a:ext uri="{FF2B5EF4-FFF2-40B4-BE49-F238E27FC236}">
                <a16:creationId xmlns:a16="http://schemas.microsoft.com/office/drawing/2014/main" id="{2D60EA46-6423-48CE-9280-1362D6D9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687" y="893762"/>
            <a:ext cx="6943974" cy="5070476"/>
          </a:xfrm>
          <a:prstGeom prst="rect">
            <a:avLst/>
          </a:prstGeom>
        </p:spPr>
      </p:pic>
    </p:spTree>
    <p:extLst>
      <p:ext uri="{BB962C8B-B14F-4D97-AF65-F5344CB8AC3E}">
        <p14:creationId xmlns:p14="http://schemas.microsoft.com/office/powerpoint/2010/main" val="156826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Alma’s kitchen, a view from the door, taken next to the whisks observed in the last slide.  Notice the doorway on the right.   That will lead to Alma’s study and then to the dining room, adjacent to the living room.</a:t>
            </a:r>
          </a:p>
          <a:p>
            <a:r>
              <a:rPr lang="en-US" dirty="0"/>
              <a:t>Now, we take a more detailed look at the kitchen and will end that tour adjacent to the noted door.</a:t>
            </a:r>
          </a:p>
        </p:txBody>
      </p:sp>
      <p:pic>
        <p:nvPicPr>
          <p:cNvPr id="3" name="Picture 2" descr="A kitchen with white cabinets&#10;&#10;Description automatically generated">
            <a:extLst>
              <a:ext uri="{FF2B5EF4-FFF2-40B4-BE49-F238E27FC236}">
                <a16:creationId xmlns:a16="http://schemas.microsoft.com/office/drawing/2014/main" id="{93B0F72C-379C-4154-9914-690B396E3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242" y="893762"/>
            <a:ext cx="6943974" cy="5070476"/>
          </a:xfrm>
          <a:prstGeom prst="rect">
            <a:avLst/>
          </a:prstGeom>
        </p:spPr>
      </p:pic>
    </p:spTree>
    <p:extLst>
      <p:ext uri="{BB962C8B-B14F-4D97-AF65-F5344CB8AC3E}">
        <p14:creationId xmlns:p14="http://schemas.microsoft.com/office/powerpoint/2010/main" val="327196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General view, from door to study, around the counter corner.  Note the peninsula corner sticking out into middle of kitchen.  Alma sat on her chair and used this surface as her primary work station.  There is a drawer in the table; she kept many sharp knives in it.  She constructed this peninsula herself.  </a:t>
            </a:r>
          </a:p>
        </p:txBody>
      </p:sp>
      <p:pic>
        <p:nvPicPr>
          <p:cNvPr id="5" name="Picture 4" descr="A kitchen with white cabinets&#10;&#10;Description automatically generated with low confidence">
            <a:extLst>
              <a:ext uri="{FF2B5EF4-FFF2-40B4-BE49-F238E27FC236}">
                <a16:creationId xmlns:a16="http://schemas.microsoft.com/office/drawing/2014/main" id="{E6428BE1-09CC-43C1-B538-79AA73DC4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243923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35A83-D591-40C4-9EEA-F44DC0A77669}"/>
              </a:ext>
            </a:extLst>
          </p:cNvPr>
          <p:cNvSpPr txBox="1"/>
          <p:nvPr/>
        </p:nvSpPr>
        <p:spPr>
          <a:xfrm>
            <a:off x="712458" y="609600"/>
            <a:ext cx="3706889" cy="1821918"/>
          </a:xfrm>
          <a:prstGeom prst="rect">
            <a:avLst/>
          </a:prstGeom>
          <a:effectLst>
            <a:outerShdw blurRad="25400" dir="17880000">
              <a:srgbClr val="000000">
                <a:alpha val="46000"/>
              </a:srgbClr>
            </a:outerShdw>
          </a:effectLst>
        </p:spPr>
        <p:txBody>
          <a:bodyPr vert="horz" lIns="91440" tIns="45720" rIns="91440" bIns="45720" rtlCol="0" anchor="b">
            <a:normAutofit/>
          </a:bodyPr>
          <a:lstStyle/>
          <a:p>
            <a:pPr algn="ctr" defTabSz="457200">
              <a:lnSpc>
                <a:spcPct val="90000"/>
              </a:lnSpc>
              <a:spcBef>
                <a:spcPct val="0"/>
              </a:spcBef>
              <a:spcAft>
                <a:spcPts val="600"/>
              </a:spcAft>
            </a:pPr>
            <a:r>
              <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5750 S. Kenwood</a:t>
            </a:r>
          </a:p>
          <a:p>
            <a:pPr algn="ctr" defTabSz="457200">
              <a:lnSpc>
                <a:spcPct val="90000"/>
              </a:lnSpc>
              <a:spcBef>
                <a:spcPct val="0"/>
              </a:spcBef>
              <a:spcAft>
                <a:spcPts val="600"/>
              </a:spcAft>
            </a:pPr>
            <a:endParaRPr lang="en-US" sz="28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11" name="Text Placeholder 3">
            <a:extLst>
              <a:ext uri="{FF2B5EF4-FFF2-40B4-BE49-F238E27FC236}">
                <a16:creationId xmlns:a16="http://schemas.microsoft.com/office/drawing/2014/main" id="{E1FB473B-33C8-4548-970C-E5E770C23570}"/>
              </a:ext>
            </a:extLst>
          </p:cNvPr>
          <p:cNvSpPr>
            <a:spLocks noGrp="1"/>
          </p:cNvSpPr>
          <p:nvPr>
            <p:ph type="body" sz="half" idx="2"/>
          </p:nvPr>
        </p:nvSpPr>
        <p:spPr>
          <a:xfrm>
            <a:off x="712459" y="2431518"/>
            <a:ext cx="3706889" cy="3016250"/>
          </a:xfrm>
        </p:spPr>
        <p:txBody>
          <a:bodyPr/>
          <a:lstStyle/>
          <a:p>
            <a:r>
              <a:rPr lang="en-US" dirty="0"/>
              <a:t>Begin the tour just to the right of the door to the study.  This book case over the kitchen peninsula contains a number of interesting items.  The fluted casserole has a ceramic duck head on top of it.  We gave that to the University of Chicago.  Below the casserole are small containers with colorful items; many of these are candied flowers; the purple ones are violets.  All are from flowers she grew and subsequently candied.  </a:t>
            </a:r>
          </a:p>
        </p:txBody>
      </p:sp>
      <p:pic>
        <p:nvPicPr>
          <p:cNvPr id="5" name="Picture 4" descr="A picture containing indoor, wall, open, shelf&#10;&#10;Description automatically generated">
            <a:extLst>
              <a:ext uri="{FF2B5EF4-FFF2-40B4-BE49-F238E27FC236}">
                <a16:creationId xmlns:a16="http://schemas.microsoft.com/office/drawing/2014/main" id="{99D4785F-2F5C-4090-9D04-1227C6EEB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41" y="0"/>
            <a:ext cx="5143500" cy="6858000"/>
          </a:xfrm>
          <a:prstGeom prst="rect">
            <a:avLst/>
          </a:prstGeom>
        </p:spPr>
      </p:pic>
    </p:spTree>
    <p:extLst>
      <p:ext uri="{BB962C8B-B14F-4D97-AF65-F5344CB8AC3E}">
        <p14:creationId xmlns:p14="http://schemas.microsoft.com/office/powerpoint/2010/main" val="1190126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4739</TotalTime>
  <Words>1723</Words>
  <Application>Microsoft Office PowerPoint</Application>
  <PresentationFormat>Widescreen</PresentationFormat>
  <Paragraphs>90</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Trebuchet MS</vt:lpstr>
      <vt:lpstr>Wingdings 3</vt:lpstr>
      <vt:lpstr>Office Theme</vt:lpstr>
      <vt:lpstr>Facet</vt:lpstr>
      <vt:lpstr>Alma Lach  Kitchen and Pantry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Antique French  Potato Steamer</dc:title>
  <dc:creator>Sandra Arlinghaus</dc:creator>
  <cp:lastModifiedBy>Sandra Arlinghaus</cp:lastModifiedBy>
  <cp:revision>32</cp:revision>
  <dcterms:created xsi:type="dcterms:W3CDTF">2021-12-03T12:29:54Z</dcterms:created>
  <dcterms:modified xsi:type="dcterms:W3CDTF">2022-05-29T23:16:24Z</dcterms:modified>
</cp:coreProperties>
</file>