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3" r:id="rId3"/>
    <p:sldId id="264" r:id="rId4"/>
    <p:sldId id="315" r:id="rId5"/>
    <p:sldId id="298" r:id="rId6"/>
    <p:sldId id="259" r:id="rId7"/>
    <p:sldId id="283" r:id="rId8"/>
    <p:sldId id="266" r:id="rId9"/>
    <p:sldId id="277" r:id="rId10"/>
    <p:sldId id="288" r:id="rId11"/>
    <p:sldId id="316" r:id="rId12"/>
    <p:sldId id="262" r:id="rId13"/>
    <p:sldId id="317" r:id="rId14"/>
    <p:sldId id="311" r:id="rId15"/>
    <p:sldId id="318" r:id="rId16"/>
    <p:sldId id="322" r:id="rId17"/>
    <p:sldId id="323" r:id="rId18"/>
    <p:sldId id="325" r:id="rId19"/>
    <p:sldId id="312" r:id="rId20"/>
    <p:sldId id="290" r:id="rId21"/>
    <p:sldId id="257" r:id="rId22"/>
    <p:sldId id="320" r:id="rId23"/>
    <p:sldId id="319" r:id="rId24"/>
    <p:sldId id="273" r:id="rId25"/>
    <p:sldId id="274" r:id="rId26"/>
    <p:sldId id="280" r:id="rId27"/>
    <p:sldId id="282" r:id="rId28"/>
    <p:sldId id="265" r:id="rId29"/>
    <p:sldId id="276" r:id="rId30"/>
    <p:sldId id="313" r:id="rId31"/>
    <p:sldId id="261" r:id="rId32"/>
    <p:sldId id="284" r:id="rId33"/>
    <p:sldId id="289" r:id="rId34"/>
    <p:sldId id="295" r:id="rId35"/>
    <p:sldId id="286" r:id="rId36"/>
    <p:sldId id="309" r:id="rId37"/>
    <p:sldId id="310" r:id="rId38"/>
    <p:sldId id="260" r:id="rId39"/>
    <p:sldId id="263" r:id="rId40"/>
    <p:sldId id="268" r:id="rId41"/>
    <p:sldId id="275" r:id="rId42"/>
    <p:sldId id="321" r:id="rId43"/>
    <p:sldId id="258" r:id="rId44"/>
    <p:sldId id="292" r:id="rId45"/>
    <p:sldId id="305" r:id="rId46"/>
    <p:sldId id="306" r:id="rId47"/>
    <p:sldId id="302" r:id="rId48"/>
    <p:sldId id="303" r:id="rId49"/>
    <p:sldId id="278" r:id="rId50"/>
    <p:sldId id="279" r:id="rId51"/>
    <p:sldId id="314" r:id="rId52"/>
    <p:sldId id="269" r:id="rId53"/>
    <p:sldId id="308" r:id="rId54"/>
    <p:sldId id="324" r:id="rId55"/>
    <p:sldId id="287" r:id="rId56"/>
    <p:sldId id="299" r:id="rId57"/>
    <p:sldId id="300" r:id="rId58"/>
    <p:sldId id="301" r:id="rId59"/>
    <p:sldId id="291" r:id="rId60"/>
    <p:sldId id="28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282" y="-82"/>
      </p:cViewPr>
      <p:guideLst>
        <p:guide orient="horz" pos="2160"/>
        <p:guide pos="2880"/>
      </p:guideLst>
    </p:cSldViewPr>
  </p:slideViewPr>
  <p:notesTextViewPr>
    <p:cViewPr>
      <p:scale>
        <a:sx n="1" d="1"/>
        <a:sy n="1" d="1"/>
      </p:scale>
      <p:origin x="0" y="0"/>
    </p:cViewPr>
  </p:notesTextViewPr>
  <p:sorterViewPr>
    <p:cViewPr>
      <p:scale>
        <a:sx n="100" d="100"/>
        <a:sy n="100" d="100"/>
      </p:scale>
      <p:origin x="0" y="62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2CF5F7-8153-4044-9DE2-B8AED2A4816A}" type="datetimeFigureOut">
              <a:rPr lang="en-US" smtClean="0"/>
              <a:pPr/>
              <a:t>7/31/2015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CF5F7-8153-4044-9DE2-B8AED2A4816A}" type="datetimeFigureOut">
              <a:rPr lang="en-US" smtClean="0"/>
              <a:pPr/>
              <a:t>7/31/2015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CF5F7-8153-4044-9DE2-B8AED2A4816A}" type="datetimeFigureOut">
              <a:rPr lang="en-US" smtClean="0"/>
              <a:pPr/>
              <a:t>7/31/2015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CF5F7-8153-4044-9DE2-B8AED2A4816A}" type="datetimeFigureOut">
              <a:rPr lang="en-US" smtClean="0"/>
              <a:pPr/>
              <a:t>7/31/2015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2CF5F7-8153-4044-9DE2-B8AED2A4816A}" type="datetimeFigureOut">
              <a:rPr lang="en-US" smtClean="0"/>
              <a:pPr/>
              <a:t>7/31/2015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2CF5F7-8153-4044-9DE2-B8AED2A4816A}" type="datetimeFigureOut">
              <a:rPr lang="en-US" smtClean="0"/>
              <a:pPr/>
              <a:t>7/31/2015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2CF5F7-8153-4044-9DE2-B8AED2A4816A}" type="datetimeFigureOut">
              <a:rPr lang="en-US" smtClean="0"/>
              <a:pPr/>
              <a:t>7/31/2015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2CF5F7-8153-4044-9DE2-B8AED2A4816A}" type="datetimeFigureOut">
              <a:rPr lang="en-US" smtClean="0"/>
              <a:pPr/>
              <a:t>7/31/2015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CF5F7-8153-4044-9DE2-B8AED2A4816A}" type="datetimeFigureOut">
              <a:rPr lang="en-US" smtClean="0"/>
              <a:pPr/>
              <a:t>7/31/2015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CF5F7-8153-4044-9DE2-B8AED2A4816A}" type="datetimeFigureOut">
              <a:rPr lang="en-US" smtClean="0"/>
              <a:pPr/>
              <a:t>7/31/2015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43BC-0AC9-4F43-850D-E1DE855005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CF5F7-8153-4044-9DE2-B8AED2A4816A}" type="datetimeFigureOut">
              <a:rPr lang="en-US" smtClean="0"/>
              <a:pPr/>
              <a:t>7/31/2015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43BC-0AC9-4F43-850D-E1DE85500544}" type="slidenum">
              <a:rPr lang="en-US" smtClean="0"/>
              <a:pPr/>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7C2CF5F7-8153-4044-9DE2-B8AED2A4816A}" type="datetimeFigureOut">
              <a:rPr lang="en-US" smtClean="0"/>
              <a:pPr/>
              <a:t>7/31/2015</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1CA243BC-0AC9-4F43-850D-E1DE85500544}" type="slidenum">
              <a:rPr lang="en-US" smtClean="0"/>
              <a:pPr/>
              <a:t>‹#›</a:t>
            </a:fld>
            <a:endParaRPr lang="en-US"/>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hyperlink" Target="http://www.almalach.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tif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Alma </a:t>
            </a:r>
            <a:r>
              <a:rPr lang="en-US" dirty="0" err="1" smtClean="0"/>
              <a:t>Lach</a:t>
            </a:r>
            <a:r>
              <a:rPr lang="en-US" dirty="0" smtClean="0"/>
              <a:t/>
            </a:r>
            <a:br>
              <a:rPr lang="en-US" dirty="0" smtClean="0"/>
            </a:br>
            <a:r>
              <a:rPr lang="en-US" dirty="0" smtClean="0"/>
              <a:t>Celebration of Life</a:t>
            </a:r>
            <a:endParaRPr lang="en-US" dirty="0"/>
          </a:p>
        </p:txBody>
      </p:sp>
      <p:sp>
        <p:nvSpPr>
          <p:cNvPr id="3" name="Subtitle 2"/>
          <p:cNvSpPr>
            <a:spLocks noGrp="1"/>
          </p:cNvSpPr>
          <p:nvPr>
            <p:ph type="subTitle" idx="1"/>
          </p:nvPr>
        </p:nvSpPr>
        <p:spPr>
          <a:xfrm>
            <a:off x="1009442" y="4777380"/>
            <a:ext cx="7117180" cy="1623420"/>
          </a:xfrm>
        </p:spPr>
        <p:txBody>
          <a:bodyPr>
            <a:normAutofit/>
          </a:bodyPr>
          <a:lstStyle/>
          <a:p>
            <a:r>
              <a:rPr lang="en-US" dirty="0" smtClean="0"/>
              <a:t>Alma Elizabeth </a:t>
            </a:r>
            <a:r>
              <a:rPr lang="en-US" dirty="0" err="1" smtClean="0"/>
              <a:t>Satorius</a:t>
            </a:r>
            <a:r>
              <a:rPr lang="en-US" dirty="0" smtClean="0"/>
              <a:t> </a:t>
            </a:r>
            <a:r>
              <a:rPr lang="en-US" dirty="0" err="1" smtClean="0"/>
              <a:t>Lach</a:t>
            </a:r>
            <a:endParaRPr lang="en-US" dirty="0" smtClean="0"/>
          </a:p>
          <a:p>
            <a:r>
              <a:rPr lang="en-US" dirty="0" smtClean="0"/>
              <a:t>June 8, 1914 to October 21, 2013</a:t>
            </a:r>
          </a:p>
          <a:p>
            <a:r>
              <a:rPr lang="en-US" sz="1500" dirty="0" smtClean="0"/>
              <a:t>With thanks, from her family, to Alma’s many friends, neighbors, and colleagues from Chicago.</a:t>
            </a:r>
            <a:endParaRPr lang="en-US" sz="15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29400" y="271849"/>
            <a:ext cx="1651819" cy="2133600"/>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838200" y="838200"/>
            <a:ext cx="5412251" cy="1569660"/>
          </a:xfrm>
          <a:prstGeom prst="rect">
            <a:avLst/>
          </a:prstGeom>
          <a:noFill/>
        </p:spPr>
        <p:txBody>
          <a:bodyPr wrap="none" rtlCol="0">
            <a:spAutoFit/>
          </a:bodyPr>
          <a:lstStyle/>
          <a:p>
            <a:r>
              <a:rPr lang="en-US" sz="2400" i="1" dirty="0" smtClean="0">
                <a:latin typeface="Arial Black" panose="020B0A04020102020204" pitchFamily="34" charset="0"/>
              </a:rPr>
              <a:t>A Century of Culinary Progress</a:t>
            </a:r>
          </a:p>
          <a:p>
            <a:pPr lvl="1"/>
            <a:r>
              <a:rPr lang="en-US" sz="2400" i="1" dirty="0" smtClean="0">
                <a:latin typeface="Arial Black" panose="020B0A04020102020204" pitchFamily="34" charset="0"/>
              </a:rPr>
              <a:t>June 10, 2014</a:t>
            </a:r>
          </a:p>
          <a:p>
            <a:pPr lvl="1"/>
            <a:endParaRPr lang="en-US" sz="1600" dirty="0" smtClean="0">
              <a:latin typeface="Arial Black" panose="020B0A04020102020204" pitchFamily="34" charset="0"/>
            </a:endParaRPr>
          </a:p>
          <a:p>
            <a:pPr lvl="1"/>
            <a:r>
              <a:rPr lang="en-US" sz="1600" dirty="0" smtClean="0">
                <a:latin typeface="Arial Black" panose="020B0A04020102020204" pitchFamily="34" charset="0"/>
              </a:rPr>
              <a:t>In the Library of the Quadrangle Club,</a:t>
            </a:r>
          </a:p>
          <a:p>
            <a:pPr lvl="1"/>
            <a:r>
              <a:rPr lang="en-US" sz="1600" dirty="0" smtClean="0">
                <a:latin typeface="Arial Black" panose="020B0A04020102020204" pitchFamily="34" charset="0"/>
              </a:rPr>
              <a:t>University of Chicago</a:t>
            </a:r>
            <a:endParaRPr lang="en-US" sz="1600" dirty="0">
              <a:latin typeface="Arial Black" panose="020B0A04020102020204" pitchFamily="34" charset="0"/>
            </a:endParaRPr>
          </a:p>
        </p:txBody>
      </p:sp>
    </p:spTree>
    <p:extLst>
      <p:ext uri="{BB962C8B-B14F-4D97-AF65-F5344CB8AC3E}">
        <p14:creationId xmlns:p14="http://schemas.microsoft.com/office/powerpoint/2010/main" xmlns="" val="2301163125"/>
      </p:ext>
    </p:extLst>
  </p:cSld>
  <p:clrMapOvr>
    <a:masterClrMapping/>
  </p:clrMapOvr>
  <mc:AlternateContent xmlns:mc="http://schemas.openxmlformats.org/markup-compatibility/2006">
    <mc:Choice xmlns:p14="http://schemas.microsoft.com/office/powerpoint/2010/main" xmlns="" Requires="p14">
      <p:transition spd="slow" p14:dur="2000" advTm="27180"/>
    </mc:Choice>
    <mc:Fallback>
      <p:transition spd="slow" advTm="2718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3481387" cy="1113254"/>
          </a:xfrm>
        </p:spPr>
        <p:txBody>
          <a:bodyPr/>
          <a:lstStyle/>
          <a:p>
            <a:r>
              <a:rPr lang="en-US" dirty="0" smtClean="0"/>
              <a:t>A Visit to Ann Arbor</a:t>
            </a:r>
            <a:endParaRPr lang="en-US" dirty="0"/>
          </a:p>
        </p:txBody>
      </p:sp>
      <p:sp>
        <p:nvSpPr>
          <p:cNvPr id="3" name="Text Placeholder 2"/>
          <p:cNvSpPr>
            <a:spLocks noGrp="1"/>
          </p:cNvSpPr>
          <p:nvPr>
            <p:ph type="body" sz="half" idx="2"/>
          </p:nvPr>
        </p:nvSpPr>
        <p:spPr>
          <a:xfrm>
            <a:off x="914400" y="1570454"/>
            <a:ext cx="3481387" cy="2530200"/>
          </a:xfrm>
        </p:spPr>
        <p:txBody>
          <a:bodyPr/>
          <a:lstStyle/>
          <a:p>
            <a:r>
              <a:rPr lang="en-US" dirty="0" smtClean="0"/>
              <a:t>Bill E. Arlinghaus, grandson on far left; David Arlinghaus, great-grandson in front of Alma.</a:t>
            </a:r>
          </a:p>
          <a:p>
            <a:r>
              <a:rPr lang="en-US" dirty="0" smtClean="0"/>
              <a:t>Circa 1999.</a:t>
            </a:r>
          </a:p>
          <a:p>
            <a:endParaRPr lang="en-US" dirty="0"/>
          </a:p>
          <a:p>
            <a:r>
              <a:rPr lang="en-US" dirty="0" smtClean="0"/>
              <a:t>Below, Sandy in the Map Library of The University of Michigan.  </a:t>
            </a:r>
            <a:endParaRPr lang="en-US" dirty="0"/>
          </a:p>
        </p:txBody>
      </p:sp>
      <p:pic>
        <p:nvPicPr>
          <p:cNvPr id="7" name="Picture Placeholder 6"/>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16680" r="16680"/>
          <a:stretch>
            <a:fillRect/>
          </a:stretch>
        </p:blipFill>
        <p:spPr>
          <a:xfrm>
            <a:off x="5105400" y="1066800"/>
            <a:ext cx="3429000" cy="3429000"/>
          </a:xfrm>
        </p:spPr>
      </p:pic>
      <p:pic>
        <p:nvPicPr>
          <p:cNvPr id="1026" name="Picture 2" descr="C:\Users\Sandy Arlinghaus\Documents\My Dropbox\VC50\SandyMap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4191000"/>
            <a:ext cx="2643188" cy="17160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4535894"/>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414"/>
            <a:ext cx="8381999" cy="1066639"/>
          </a:xfrm>
        </p:spPr>
        <p:txBody>
          <a:bodyPr>
            <a:normAutofit/>
          </a:bodyPr>
          <a:lstStyle/>
          <a:p>
            <a:r>
              <a:rPr lang="en-US" dirty="0" smtClean="0"/>
              <a:t>Four Generations!  2014.  </a:t>
            </a:r>
            <a:br>
              <a:rPr lang="en-US" dirty="0" smtClean="0"/>
            </a:br>
            <a:r>
              <a:rPr lang="en-US" dirty="0" smtClean="0"/>
              <a:t>The sun sets on one and rises on another…</a:t>
            </a:r>
            <a:endParaRPr lang="en-US" dirty="0"/>
          </a:p>
        </p:txBody>
      </p:sp>
      <p:sp>
        <p:nvSpPr>
          <p:cNvPr id="3" name="Text Placeholder 2"/>
          <p:cNvSpPr>
            <a:spLocks noGrp="1"/>
          </p:cNvSpPr>
          <p:nvPr>
            <p:ph type="body" sz="half" idx="2"/>
          </p:nvPr>
        </p:nvSpPr>
        <p:spPr>
          <a:xfrm>
            <a:off x="457201" y="1524000"/>
            <a:ext cx="2895600" cy="2424254"/>
          </a:xfrm>
        </p:spPr>
        <p:txBody>
          <a:bodyPr/>
          <a:lstStyle/>
          <a:p>
            <a:r>
              <a:rPr lang="en-US" dirty="0" smtClean="0"/>
              <a:t>Left to right:</a:t>
            </a:r>
          </a:p>
          <a:p>
            <a:r>
              <a:rPr lang="en-US" dirty="0" smtClean="0"/>
              <a:t>Bill C. Arlinghaus (son-in-law), Bill E. Arlinghaus (grandson), David E. V. Arlinghaus (Great-grandson), and Baby Edwin Arlinghaus (Great-great-grandson).</a:t>
            </a:r>
            <a:endParaRPr lang="en-US" dirty="0"/>
          </a:p>
        </p:txBody>
      </p:sp>
      <p:sp>
        <p:nvSpPr>
          <p:cNvPr id="4" name="Picture Placeholder 3"/>
          <p:cNvSpPr>
            <a:spLocks noGrp="1"/>
          </p:cNvSpPr>
          <p:nvPr>
            <p:ph type="pic" sz="quarter" idx="14"/>
          </p:nvPr>
        </p:nvSpPr>
        <p:spPr/>
      </p:sp>
      <p:pic>
        <p:nvPicPr>
          <p:cNvPr id="2050" name="Picture 2" descr="C:\Users\Sandy Arlinghaus\Documents\My Dropbox\VC50\Arlinghaus4generationsCroppe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2800" y="2209800"/>
            <a:ext cx="5486400" cy="4181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8079699"/>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idx="1"/>
          </p:nvPr>
        </p:nvSpPr>
        <p:spPr/>
        <p:txBody>
          <a:bodyPr>
            <a:normAutofit lnSpcReduction="10000"/>
          </a:bodyPr>
          <a:lstStyle/>
          <a:p>
            <a:r>
              <a:rPr lang="en-US" dirty="0" smtClean="0"/>
              <a:t>One-room schoolhouse, downstate Illinois; taught by Miss Masters, daughter of poet Edgar Lee Masters.</a:t>
            </a:r>
          </a:p>
          <a:p>
            <a:r>
              <a:rPr lang="en-US" dirty="0" smtClean="0"/>
              <a:t>Petersburg Harris High School</a:t>
            </a:r>
          </a:p>
          <a:p>
            <a:r>
              <a:rPr lang="en-US" dirty="0" smtClean="0"/>
              <a:t>University of Chicago, where she got to know Miss Halliday of Evelyn G. Halliday and Isabel T. Noble, </a:t>
            </a:r>
            <a:r>
              <a:rPr lang="en-US" i="1" dirty="0" smtClean="0"/>
              <a:t>How’s and Why’s of Cooking</a:t>
            </a:r>
            <a:r>
              <a:rPr lang="en-US" dirty="0" smtClean="0"/>
              <a:t>, 1933 (rev.), Chicago:  University of Chicago Press.</a:t>
            </a:r>
          </a:p>
          <a:p>
            <a:r>
              <a:rPr lang="en-US" dirty="0" smtClean="0"/>
              <a:t>Participated with her sister Mary in human nutrition experiments in </a:t>
            </a:r>
            <a:r>
              <a:rPr lang="en-US" dirty="0" err="1" smtClean="0"/>
              <a:t>Robie</a:t>
            </a:r>
            <a:r>
              <a:rPr lang="en-US" dirty="0" smtClean="0"/>
              <a:t> House.</a:t>
            </a:r>
          </a:p>
          <a:p>
            <a:r>
              <a:rPr lang="en-US" dirty="0" smtClean="0"/>
              <a:t>Millinery School, Paris France, 1949.  Some of her hats selected for fashion models from Parisian fashion houses</a:t>
            </a:r>
          </a:p>
          <a:p>
            <a:r>
              <a:rPr lang="en-US" dirty="0" smtClean="0"/>
              <a:t>Cordon Bleu, Paris France, 1949-50; 1952-53; 1956.  Grand </a:t>
            </a:r>
            <a:r>
              <a:rPr lang="en-US" dirty="0" err="1" smtClean="0"/>
              <a:t>Diplome</a:t>
            </a:r>
            <a:r>
              <a:rPr lang="en-US" dirty="0" smtClean="0"/>
              <a:t>, 1956, signed by Madame </a:t>
            </a:r>
            <a:r>
              <a:rPr lang="en-US" dirty="0" err="1" smtClean="0"/>
              <a:t>Brassart</a:t>
            </a:r>
            <a:r>
              <a:rPr lang="en-US" dirty="0" smtClean="0"/>
              <a:t>.</a:t>
            </a:r>
            <a:endParaRPr lang="en-US" dirty="0"/>
          </a:p>
        </p:txBody>
      </p:sp>
    </p:spTree>
    <p:extLst>
      <p:ext uri="{BB962C8B-B14F-4D97-AF65-F5344CB8AC3E}">
        <p14:creationId xmlns:p14="http://schemas.microsoft.com/office/powerpoint/2010/main" xmlns="" val="19010044"/>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9" name="Picture 3" descr="C:\Users\Sandy Arlinghaus\Documents\My Dropbox\AlmaLach\QuadClub\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371600"/>
            <a:ext cx="7315200" cy="9753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1413866"/>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a:t>
            </a:r>
            <a:endParaRPr lang="en-US" dirty="0"/>
          </a:p>
        </p:txBody>
      </p:sp>
      <p:sp>
        <p:nvSpPr>
          <p:cNvPr id="3" name="Content Placeholder 2"/>
          <p:cNvSpPr>
            <a:spLocks noGrp="1"/>
          </p:cNvSpPr>
          <p:nvPr>
            <p:ph idx="1"/>
          </p:nvPr>
        </p:nvSpPr>
        <p:spPr/>
        <p:txBody>
          <a:bodyPr/>
          <a:lstStyle/>
          <a:p>
            <a:r>
              <a:rPr lang="en-US" dirty="0" smtClean="0"/>
              <a:t>University of Chicago Laboratory Schools, Invited Participation:</a:t>
            </a:r>
          </a:p>
          <a:p>
            <a:pPr lvl="1"/>
            <a:r>
              <a:rPr lang="en-US" dirty="0" smtClean="0"/>
              <a:t>Miss Olga Adams, Kindergarten</a:t>
            </a:r>
          </a:p>
          <a:p>
            <a:pPr lvl="1"/>
            <a:r>
              <a:rPr lang="en-US" dirty="0" smtClean="0"/>
              <a:t>Unified Arts Program, Upper School</a:t>
            </a:r>
          </a:p>
          <a:p>
            <a:r>
              <a:rPr lang="en-US" dirty="0" smtClean="0"/>
              <a:t>Lecturer, University of Chicago Downtown College, 1963</a:t>
            </a:r>
          </a:p>
          <a:p>
            <a:r>
              <a:rPr lang="en-US" dirty="0" smtClean="0"/>
              <a:t>Lecturer, University of Maryland Gourmet Institute, 1963</a:t>
            </a:r>
          </a:p>
          <a:p>
            <a:r>
              <a:rPr lang="en-US" dirty="0" smtClean="0"/>
              <a:t>Lecturer, Modesto (CA) College, 1978</a:t>
            </a:r>
          </a:p>
          <a:p>
            <a:r>
              <a:rPr lang="en-US" dirty="0" smtClean="0"/>
              <a:t>Lecturer, University of Chicago, 1981</a:t>
            </a:r>
          </a:p>
          <a:p>
            <a:r>
              <a:rPr lang="en-US" dirty="0" smtClean="0"/>
              <a:t>Alliance </a:t>
            </a:r>
            <a:r>
              <a:rPr lang="en-US" dirty="0" err="1" smtClean="0"/>
              <a:t>Francaise</a:t>
            </a:r>
            <a:endParaRPr lang="en-US" dirty="0" smtClean="0"/>
          </a:p>
          <a:p>
            <a:r>
              <a:rPr lang="en-US" dirty="0" smtClean="0"/>
              <a:t>Gas Company</a:t>
            </a:r>
            <a:endParaRPr lang="en-US" dirty="0"/>
          </a:p>
          <a:p>
            <a:endParaRPr lang="en-US" dirty="0"/>
          </a:p>
        </p:txBody>
      </p:sp>
    </p:spTree>
    <p:extLst>
      <p:ext uri="{BB962C8B-B14F-4D97-AF65-F5344CB8AC3E}">
        <p14:creationId xmlns:p14="http://schemas.microsoft.com/office/powerpoint/2010/main" xmlns="" val="108518992"/>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122" name="Picture 2" descr="C:\Users\Sandy Arlinghaus\Documents\My Dropbox\AlmaLach\QuadClub\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609600"/>
            <a:ext cx="5715000" cy="762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6389533"/>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543800" cy="517942"/>
          </a:xfrm>
        </p:spPr>
        <p:txBody>
          <a:bodyPr/>
          <a:lstStyle/>
          <a:p>
            <a:r>
              <a:rPr lang="en-US" dirty="0" smtClean="0"/>
              <a:t>Alma’s Assistants:  Diane Morgan and Others</a:t>
            </a:r>
            <a:endParaRPr lang="en-US" dirty="0"/>
          </a:p>
        </p:txBody>
      </p:sp>
      <p:sp>
        <p:nvSpPr>
          <p:cNvPr id="3" name="Text Placeholder 2"/>
          <p:cNvSpPr>
            <a:spLocks noGrp="1"/>
          </p:cNvSpPr>
          <p:nvPr>
            <p:ph type="body" sz="half" idx="2"/>
          </p:nvPr>
        </p:nvSpPr>
        <p:spPr>
          <a:xfrm>
            <a:off x="685800" y="1066800"/>
            <a:ext cx="4114800" cy="1714500"/>
          </a:xfrm>
        </p:spPr>
        <p:txBody>
          <a:bodyPr/>
          <a:lstStyle/>
          <a:p>
            <a:r>
              <a:rPr lang="en-US" dirty="0" smtClean="0"/>
              <a:t>Over the years, Alma had a number of ‘Assistants’ who aided her in teaching.  They helped in numerous ways, and as they helped, they learned!  Marianne </a:t>
            </a:r>
            <a:r>
              <a:rPr lang="en-US" dirty="0" err="1" smtClean="0"/>
              <a:t>Thorsen</a:t>
            </a:r>
            <a:r>
              <a:rPr lang="en-US" dirty="0" smtClean="0"/>
              <a:t> was probably the first in this line; Diane Morgan, </a:t>
            </a:r>
            <a:r>
              <a:rPr lang="en-US" dirty="0"/>
              <a:t>Winner of the 2013 James Beard Cookbook Award for Vegetable Focused and Vegetarian Winner of the 2013 IACP Award for Single Subject </a:t>
            </a:r>
            <a:r>
              <a:rPr lang="en-US" dirty="0" smtClean="0"/>
              <a:t>Cookbook,  came later.  </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15242" r="15242"/>
          <a:stretch>
            <a:fillRect/>
          </a:stretch>
        </p:blipFill>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2800" y="2743200"/>
            <a:ext cx="3073400" cy="3841750"/>
          </a:xfrm>
          <a:prstGeom prst="rect">
            <a:avLst/>
          </a:prstGeom>
        </p:spPr>
      </p:pic>
    </p:spTree>
    <p:extLst>
      <p:ext uri="{BB962C8B-B14F-4D97-AF65-F5344CB8AC3E}">
        <p14:creationId xmlns:p14="http://schemas.microsoft.com/office/powerpoint/2010/main" xmlns="" val="198006468"/>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4495800" cy="2286000"/>
          </a:xfrm>
        </p:spPr>
        <p:txBody>
          <a:bodyPr>
            <a:normAutofit/>
          </a:bodyPr>
          <a:lstStyle/>
          <a:p>
            <a:r>
              <a:rPr lang="en-US" dirty="0" smtClean="0"/>
              <a:t>Family Salute to Alma’s and Donald’s Colleague:  Ted Foss--and to their many other friends and colleagues.</a:t>
            </a:r>
            <a:endParaRPr lang="en-US" dirty="0"/>
          </a:p>
        </p:txBody>
      </p:sp>
      <p:sp>
        <p:nvSpPr>
          <p:cNvPr id="3" name="Text Placeholder 2"/>
          <p:cNvSpPr>
            <a:spLocks noGrp="1"/>
          </p:cNvSpPr>
          <p:nvPr>
            <p:ph type="body" sz="half" idx="2"/>
          </p:nvPr>
        </p:nvSpPr>
        <p:spPr>
          <a:xfrm>
            <a:off x="228600" y="2971800"/>
            <a:ext cx="4243387" cy="2530200"/>
          </a:xfrm>
        </p:spPr>
        <p:txBody>
          <a:bodyPr/>
          <a:lstStyle/>
          <a:p>
            <a:r>
              <a:rPr lang="en-US" dirty="0" smtClean="0"/>
              <a:t>Ted played many helpful roles for both Alma and Donald!  Alma’s family extends hearty good wishes to both Ted Foss and Kent </a:t>
            </a:r>
            <a:r>
              <a:rPr lang="en-US" dirty="0" err="1" smtClean="0"/>
              <a:t>Dymak</a:t>
            </a:r>
            <a:r>
              <a:rPr lang="en-US" dirty="0" smtClean="0"/>
              <a:t> as well as to the many other long, and enduring friendships  of both Alma and Donald.  The network of good friends offered many deep and enriching rewards over the course of Alma’s and Donald’s long and illustrious lives.</a:t>
            </a:r>
            <a:endParaRPr lang="en-US" dirty="0"/>
          </a:p>
        </p:txBody>
      </p:sp>
      <p:sp>
        <p:nvSpPr>
          <p:cNvPr id="4" name="Picture Placeholder 3"/>
          <p:cNvSpPr>
            <a:spLocks noGrp="1"/>
          </p:cNvSpPr>
          <p:nvPr>
            <p:ph type="pic" sz="quarter" idx="14"/>
          </p:nvPr>
        </p:nvSpPr>
        <p:spPr/>
      </p:sp>
      <p:pic>
        <p:nvPicPr>
          <p:cNvPr id="8194" name="Picture 2" descr="C:\Users\Sandy Arlinghaus\Documents\My Dropbox\QuadClub\TedPho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066800"/>
            <a:ext cx="3657600" cy="45672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37768168"/>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Sandy learned, too!</a:t>
            </a:r>
            <a:endParaRPr lang="en-US" dirty="0"/>
          </a:p>
        </p:txBody>
      </p:sp>
      <p:sp>
        <p:nvSpPr>
          <p:cNvPr id="3" name="Text Placeholder 2"/>
          <p:cNvSpPr>
            <a:spLocks noGrp="1"/>
          </p:cNvSpPr>
          <p:nvPr>
            <p:ph type="body" sz="half" idx="2"/>
          </p:nvPr>
        </p:nvSpPr>
        <p:spPr/>
        <p:txBody>
          <a:bodyPr/>
          <a:lstStyle/>
          <a:p>
            <a:r>
              <a:rPr lang="en-US" dirty="0" smtClean="0"/>
              <a:t>Alma’s enjoyment of beautiful food goes down the generations.  For many years, Sandy has enjoyed creating tea sandwich platters for guests to her home.  Shown here is a ‘swamp platter’—a central frog (that Alma taught Sandy to make) surrounded by flowers, snakes, frog steaks, and finally at the edge, the swamp animals and plants bathed in egg sunlight.</a:t>
            </a:r>
            <a:endParaRPr lang="en-US" dirty="0"/>
          </a:p>
        </p:txBody>
      </p:sp>
      <p:pic>
        <p:nvPicPr>
          <p:cNvPr id="7" name="Picture Placeholder 6"/>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12500" r="12500"/>
          <a:stretch>
            <a:fillRect/>
          </a:stretch>
        </p:blipFill>
        <p:spPr/>
      </p:pic>
    </p:spTree>
    <p:extLst>
      <p:ext uri="{BB962C8B-B14F-4D97-AF65-F5344CB8AC3E}">
        <p14:creationId xmlns:p14="http://schemas.microsoft.com/office/powerpoint/2010/main" xmlns="" val="3853408930"/>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018" y="457200"/>
            <a:ext cx="7125113" cy="924475"/>
          </a:xfrm>
        </p:spPr>
        <p:txBody>
          <a:bodyPr/>
          <a:lstStyle/>
          <a:p>
            <a:r>
              <a:rPr lang="en-US" dirty="0" smtClean="0"/>
              <a:t>Memberships, Organizations, and Clubs</a:t>
            </a:r>
            <a:endParaRPr lang="en-US" dirty="0"/>
          </a:p>
        </p:txBody>
      </p:sp>
      <p:sp>
        <p:nvSpPr>
          <p:cNvPr id="3" name="Content Placeholder 2"/>
          <p:cNvSpPr>
            <a:spLocks noGrp="1"/>
          </p:cNvSpPr>
          <p:nvPr>
            <p:ph idx="1"/>
          </p:nvPr>
        </p:nvSpPr>
        <p:spPr>
          <a:xfrm>
            <a:off x="990600" y="1447800"/>
            <a:ext cx="7125112" cy="1850239"/>
          </a:xfrm>
        </p:spPr>
        <p:txBody>
          <a:bodyPr>
            <a:normAutofit fontScale="62500" lnSpcReduction="20000"/>
          </a:bodyPr>
          <a:lstStyle/>
          <a:p>
            <a:r>
              <a:rPr lang="en-US" dirty="0" smtClean="0"/>
              <a:t>Food Editors Association of America, Chairman, 1959.</a:t>
            </a:r>
          </a:p>
          <a:p>
            <a:r>
              <a:rPr lang="en-US" dirty="0" smtClean="0"/>
              <a:t>Les Dames </a:t>
            </a:r>
            <a:r>
              <a:rPr lang="en-US" dirty="0" err="1" smtClean="0"/>
              <a:t>d’Escoffier</a:t>
            </a:r>
            <a:r>
              <a:rPr lang="en-US" dirty="0" smtClean="0"/>
              <a:t>, 1982-2013.</a:t>
            </a:r>
          </a:p>
          <a:p>
            <a:r>
              <a:rPr lang="en-US" dirty="0" smtClean="0"/>
              <a:t>Culinary Historians of Chicago, 1993.</a:t>
            </a:r>
          </a:p>
          <a:p>
            <a:r>
              <a:rPr lang="en-US" dirty="0" smtClean="0"/>
              <a:t>Wine and Food Society, London</a:t>
            </a:r>
          </a:p>
          <a:p>
            <a:r>
              <a:rPr lang="en-US" dirty="0" smtClean="0"/>
              <a:t>The Tavern Club</a:t>
            </a:r>
          </a:p>
          <a:p>
            <a:r>
              <a:rPr lang="en-US" dirty="0" smtClean="0"/>
              <a:t>The Quadrangle Club</a:t>
            </a:r>
          </a:p>
          <a:p>
            <a:r>
              <a:rPr lang="en-US" dirty="0" smtClean="0"/>
              <a:t>Ann Arbor City Club</a:t>
            </a:r>
            <a:endParaRPr lang="en-US" dirty="0"/>
          </a:p>
        </p:txBody>
      </p:sp>
      <p:pic>
        <p:nvPicPr>
          <p:cNvPr id="3074" name="Picture 2" descr="C:\Users\Sandy Arlinghaus\Documents\My Dropbox\AlmaLach\QuadClub\splashImage_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876674"/>
            <a:ext cx="4371975" cy="25241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Sandy Arlinghaus\Documents\My Dropbox\AlmaLach\QuadClub\AnnArborCityClu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3286125"/>
            <a:ext cx="4152899" cy="3114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276742"/>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C:\Users\Sandy Arlinghaus\Documents\My Dropbox\AlmaLach\IMG_528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83583"/>
            <a:ext cx="5281612" cy="7041583"/>
          </a:xfrm>
          <a:prstGeom prst="rect">
            <a:avLst/>
          </a:prstGeom>
          <a:noFill/>
          <a:extLst>
            <a:ext uri="{909E8E84-426E-40DD-AFC4-6F175D3DCCD1}">
              <a14:hiddenFill xmlns:a14="http://schemas.microsoft.com/office/drawing/2010/main" xmlns="">
                <a:solidFill>
                  <a:srgbClr val="FFFFFF"/>
                </a:solidFill>
              </a14:hiddenFill>
            </a:ext>
          </a:extLst>
        </p:spPr>
      </p:pic>
      <p:pic>
        <p:nvPicPr>
          <p:cNvPr id="29699" name="Picture 3" descr="C:\Users\Sandy Arlinghaus\Documents\My Dropbox\AlmaLach\IMG_528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9225" y="-3675063"/>
            <a:ext cx="9875838" cy="13166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5174969"/>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Travels</a:t>
            </a:r>
            <a:endParaRPr lang="en-US" dirty="0"/>
          </a:p>
        </p:txBody>
      </p:sp>
      <p:sp>
        <p:nvSpPr>
          <p:cNvPr id="3" name="Content Placeholder 2"/>
          <p:cNvSpPr>
            <a:spLocks noGrp="1"/>
          </p:cNvSpPr>
          <p:nvPr>
            <p:ph idx="1"/>
          </p:nvPr>
        </p:nvSpPr>
        <p:spPr/>
        <p:txBody>
          <a:bodyPr>
            <a:normAutofit fontScale="92500"/>
          </a:bodyPr>
          <a:lstStyle/>
          <a:p>
            <a:r>
              <a:rPr lang="en-US" dirty="0" smtClean="0"/>
              <a:t>Extensive travels throughout the US</a:t>
            </a:r>
          </a:p>
          <a:p>
            <a:r>
              <a:rPr lang="en-US" dirty="0" smtClean="0"/>
              <a:t>Lived for several years in Western Europe, based in Paris.  Six transatlantic crossings by ship:  French Line, De Grasse, Ile de France (twice), </a:t>
            </a:r>
            <a:r>
              <a:rPr lang="en-US" dirty="0" err="1" smtClean="0"/>
              <a:t>Liberté</a:t>
            </a:r>
            <a:r>
              <a:rPr lang="en-US" dirty="0" smtClean="0"/>
              <a:t> (twice); and, Cunard-White Star, Queen Mary.</a:t>
            </a:r>
          </a:p>
          <a:p>
            <a:r>
              <a:rPr lang="en-US" dirty="0" smtClean="0"/>
              <a:t>Traveled on numerous occasions throughout Western Europe, including conducting a cruise in the Bay of Biscay.</a:t>
            </a:r>
          </a:p>
          <a:p>
            <a:r>
              <a:rPr lang="en-US" dirty="0" smtClean="0"/>
              <a:t>Year in India, based in New Delhi</a:t>
            </a:r>
          </a:p>
          <a:p>
            <a:r>
              <a:rPr lang="en-US" dirty="0" smtClean="0"/>
              <a:t>Trip to the Philippines</a:t>
            </a:r>
          </a:p>
          <a:p>
            <a:r>
              <a:rPr lang="en-US" dirty="0" smtClean="0"/>
              <a:t>Travel in Southeast Asia</a:t>
            </a:r>
          </a:p>
          <a:p>
            <a:r>
              <a:rPr lang="en-US" dirty="0" smtClean="0"/>
              <a:t>Travels to mainland China; studied vegetable carving in Hong Kong.</a:t>
            </a:r>
            <a:endParaRPr lang="en-US" dirty="0"/>
          </a:p>
        </p:txBody>
      </p:sp>
    </p:spTree>
    <p:extLst>
      <p:ext uri="{BB962C8B-B14F-4D97-AF65-F5344CB8AC3E}">
        <p14:creationId xmlns:p14="http://schemas.microsoft.com/office/powerpoint/2010/main" xmlns="" val="2805102032"/>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 Patents, and Inventions</a:t>
            </a:r>
            <a:endParaRPr lang="en-US" dirty="0"/>
          </a:p>
        </p:txBody>
      </p:sp>
      <p:sp>
        <p:nvSpPr>
          <p:cNvPr id="3" name="Content Placeholder 2"/>
          <p:cNvSpPr>
            <a:spLocks noGrp="1"/>
          </p:cNvSpPr>
          <p:nvPr>
            <p:ph idx="1"/>
          </p:nvPr>
        </p:nvSpPr>
        <p:spPr/>
        <p:txBody>
          <a:bodyPr>
            <a:noAutofit/>
          </a:bodyPr>
          <a:lstStyle/>
          <a:p>
            <a:r>
              <a:rPr lang="en-US" sz="1200" dirty="0" smtClean="0"/>
              <a:t>A Child’s First Cookbook, 1950, NY:  Hart Publishing.</a:t>
            </a:r>
          </a:p>
          <a:p>
            <a:r>
              <a:rPr lang="en-US" sz="1200" dirty="0" smtClean="0"/>
              <a:t>The Campbell Kids at Home and the Campbell Kids Have a Party, 1953, Chicago:  Rand McNally Elf Books</a:t>
            </a:r>
          </a:p>
          <a:p>
            <a:r>
              <a:rPr lang="en-US" sz="1200" dirty="0" smtClean="0"/>
              <a:t>Feature Writer, Children’s Activities Magazine, 1954-55.</a:t>
            </a:r>
          </a:p>
          <a:p>
            <a:r>
              <a:rPr lang="en-US" sz="1200" dirty="0" smtClean="0"/>
              <a:t>Let’s Cook, 1956.</a:t>
            </a:r>
          </a:p>
          <a:p>
            <a:r>
              <a:rPr lang="en-US" sz="1200" dirty="0" smtClean="0"/>
              <a:t>Columnist, Chicago Sun-Times, 1957-1965.</a:t>
            </a:r>
          </a:p>
          <a:p>
            <a:r>
              <a:rPr lang="en-US" sz="1200" dirty="0"/>
              <a:t>Candlelight </a:t>
            </a:r>
            <a:r>
              <a:rPr lang="en-US" sz="1200" dirty="0" smtClean="0"/>
              <a:t>Cookbook, 1959.  Out of print booklet.</a:t>
            </a:r>
          </a:p>
          <a:p>
            <a:r>
              <a:rPr lang="en-US" sz="1200" dirty="0"/>
              <a:t>Contributor to World Book Yearbook, 1961-1975</a:t>
            </a:r>
            <a:r>
              <a:rPr lang="en-US" sz="1200" dirty="0" smtClean="0"/>
              <a:t>.</a:t>
            </a:r>
          </a:p>
          <a:p>
            <a:r>
              <a:rPr lang="en-US" sz="1200" dirty="0"/>
              <a:t>Contributor to Grolier Society Yearbook, 1962</a:t>
            </a:r>
            <a:r>
              <a:rPr lang="en-US" sz="1200" dirty="0" smtClean="0"/>
              <a:t>.</a:t>
            </a:r>
          </a:p>
          <a:p>
            <a:r>
              <a:rPr lang="en-US" sz="1200" dirty="0" smtClean="0"/>
              <a:t>Columnist, Modern Packaging, 1967-68</a:t>
            </a:r>
          </a:p>
          <a:p>
            <a:r>
              <a:rPr lang="en-US" sz="1200" dirty="0" smtClean="0"/>
              <a:t>Columnist, Travel and Camera, 1969.</a:t>
            </a:r>
          </a:p>
          <a:p>
            <a:r>
              <a:rPr lang="en-US" sz="1200" dirty="0" smtClean="0"/>
              <a:t>Columnist, Venture, 1970.</a:t>
            </a:r>
          </a:p>
        </p:txBody>
      </p:sp>
    </p:spTree>
    <p:extLst>
      <p:ext uri="{BB962C8B-B14F-4D97-AF65-F5344CB8AC3E}">
        <p14:creationId xmlns:p14="http://schemas.microsoft.com/office/powerpoint/2010/main" xmlns="" val="712502529"/>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Publications, Patents, and Inventions</a:t>
            </a:r>
          </a:p>
        </p:txBody>
      </p:sp>
      <p:sp>
        <p:nvSpPr>
          <p:cNvPr id="3" name="Content Placeholder 2"/>
          <p:cNvSpPr>
            <a:spLocks noGrp="1"/>
          </p:cNvSpPr>
          <p:nvPr>
            <p:ph idx="1"/>
          </p:nvPr>
        </p:nvSpPr>
        <p:spPr/>
        <p:txBody>
          <a:bodyPr/>
          <a:lstStyle/>
          <a:p>
            <a:r>
              <a:rPr lang="en-US" sz="1200" dirty="0"/>
              <a:t>Cooking </a:t>
            </a:r>
            <a:r>
              <a:rPr lang="en-US" sz="1200" dirty="0" smtClean="0"/>
              <a:t>à </a:t>
            </a:r>
            <a:r>
              <a:rPr lang="en-US" sz="1200" dirty="0"/>
              <a:t>la Cordon Bleu, 1970, NY:  Harper and Row.</a:t>
            </a:r>
          </a:p>
          <a:p>
            <a:r>
              <a:rPr lang="en-US" sz="1200" dirty="0"/>
              <a:t>Alma’s Almanac, 1972.</a:t>
            </a:r>
          </a:p>
          <a:p>
            <a:r>
              <a:rPr lang="en-US" sz="1200" dirty="0"/>
              <a:t>The How’s and Why’s of French Cooking, 1974, Chicago:  University of Chicago Press.  (Later reprint, 1998, Castle Books</a:t>
            </a:r>
            <a:r>
              <a:rPr lang="en-US" sz="1200" dirty="0" smtClean="0"/>
              <a:t>.)</a:t>
            </a:r>
          </a:p>
          <a:p>
            <a:r>
              <a:rPr lang="en-US" sz="1200" dirty="0" smtClean="0"/>
              <a:t>Columnist, Chicago Magazine, 1978.</a:t>
            </a:r>
          </a:p>
          <a:p>
            <a:r>
              <a:rPr lang="en-US" sz="1200" dirty="0" smtClean="0"/>
              <a:t>Columnist, Bon </a:t>
            </a:r>
            <a:r>
              <a:rPr lang="en-US" sz="1200" dirty="0" err="1" smtClean="0"/>
              <a:t>Appetit</a:t>
            </a:r>
            <a:r>
              <a:rPr lang="en-US" sz="1200" dirty="0" smtClean="0"/>
              <a:t>, 1980.</a:t>
            </a:r>
          </a:p>
          <a:p>
            <a:r>
              <a:rPr lang="en-US" sz="1200" dirty="0" smtClean="0"/>
              <a:t>Columnist, Tribune Syndicate, 1982.</a:t>
            </a:r>
          </a:p>
          <a:p>
            <a:r>
              <a:rPr lang="en-US" sz="1200" dirty="0" smtClean="0"/>
              <a:t>Curly </a:t>
            </a:r>
            <a:r>
              <a:rPr lang="en-US" sz="1200" dirty="0"/>
              <a:t>Dog Cutting Board </a:t>
            </a:r>
            <a:r>
              <a:rPr lang="en-US" sz="1200" dirty="0" smtClean="0"/>
              <a:t>™ 1995.</a:t>
            </a:r>
          </a:p>
          <a:p>
            <a:r>
              <a:rPr lang="en-US" sz="1200" dirty="0"/>
              <a:t>The Dodo:  His Story and Coloring </a:t>
            </a:r>
            <a:r>
              <a:rPr lang="en-US" sz="1200" dirty="0" smtClean="0"/>
              <a:t>Book</a:t>
            </a:r>
            <a:endParaRPr lang="en-US" sz="1200" dirty="0"/>
          </a:p>
          <a:p>
            <a:r>
              <a:rPr lang="en-US" sz="1200" dirty="0"/>
              <a:t>Alma’s Walker Tray </a:t>
            </a:r>
            <a:r>
              <a:rPr lang="en-US" sz="1200" dirty="0" smtClean="0"/>
              <a:t>™</a:t>
            </a:r>
          </a:p>
          <a:p>
            <a:r>
              <a:rPr lang="en-US" sz="1200" dirty="0" err="1"/>
              <a:t>Kidoku</a:t>
            </a:r>
            <a:r>
              <a:rPr lang="en-US" sz="1200" dirty="0"/>
              <a:t>:  Sudoku Puzzles for Children</a:t>
            </a:r>
          </a:p>
          <a:p>
            <a:pPr marL="0" indent="0">
              <a:buNone/>
            </a:pPr>
            <a:endParaRPr lang="en-US" sz="1200" dirty="0"/>
          </a:p>
          <a:p>
            <a:endParaRPr lang="en-US" dirty="0"/>
          </a:p>
        </p:txBody>
      </p:sp>
    </p:spTree>
    <p:extLst>
      <p:ext uri="{BB962C8B-B14F-4D97-AF65-F5344CB8AC3E}">
        <p14:creationId xmlns:p14="http://schemas.microsoft.com/office/powerpoint/2010/main" xmlns="" val="753344822"/>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Sandy Arlinghaus\Documents\My Dropbox\AlmaLach\QuadClub\1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08200" y="12700"/>
            <a:ext cx="5133975" cy="6845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972451"/>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1959, Hart Publishing</a:t>
            </a:r>
            <a:endParaRPr lang="en-US" dirty="0"/>
          </a:p>
        </p:txBody>
      </p:sp>
      <p:sp>
        <p:nvSpPr>
          <p:cNvPr id="3" name="Text Placeholder 2"/>
          <p:cNvSpPr>
            <a:spLocks noGrp="1"/>
          </p:cNvSpPr>
          <p:nvPr>
            <p:ph type="body" sz="half" idx="2"/>
          </p:nvPr>
        </p:nvSpPr>
        <p:spPr/>
        <p:txBody>
          <a:bodyPr/>
          <a:lstStyle/>
          <a:p>
            <a:endParaRPr lang="en-US"/>
          </a:p>
        </p:txBody>
      </p:sp>
      <p:pic>
        <p:nvPicPr>
          <p:cNvPr id="8" name="Picture Placeholder 7"/>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0317" b="10317"/>
          <a:stretch>
            <a:fillRect/>
          </a:stretch>
        </p:blipFill>
        <p:spPr/>
      </p:pic>
      <p:pic>
        <p:nvPicPr>
          <p:cNvPr id="11268" name="Picture 4" descr="C:\Users\Sandy Arlinghaus\Documents\My Dropbox\AlmaLach\QuadClub\Child'sFir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2667000"/>
            <a:ext cx="1905000" cy="2400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7038990"/>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3481387" cy="1113254"/>
          </a:xfrm>
        </p:spPr>
        <p:txBody>
          <a:bodyPr/>
          <a:lstStyle/>
          <a:p>
            <a:r>
              <a:rPr lang="en-US" dirty="0" smtClean="0"/>
              <a:t>1970, Harper and Row</a:t>
            </a:r>
            <a:endParaRPr lang="en-US" dirty="0"/>
          </a:p>
        </p:txBody>
      </p:sp>
      <p:sp>
        <p:nvSpPr>
          <p:cNvPr id="3" name="Text Placeholder 2"/>
          <p:cNvSpPr>
            <a:spLocks noGrp="1"/>
          </p:cNvSpPr>
          <p:nvPr>
            <p:ph type="body" sz="half" idx="2"/>
          </p:nvPr>
        </p:nvSpPr>
        <p:spPr/>
        <p:txBody>
          <a:bodyPr/>
          <a:lstStyle/>
          <a:p>
            <a:endParaRPr lang="en-US"/>
          </a:p>
        </p:txBody>
      </p:sp>
      <p:pic>
        <p:nvPicPr>
          <p:cNvPr id="12291" name="Picture 3" descr="C:\Users\Sandy Arlinghaus\Documents\My Dropbox\AlmaLach\QuadClub\cordon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599" y="1295400"/>
            <a:ext cx="4368417" cy="5359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Picture Placeholder 5"/>
          <p:cNvSpPr>
            <a:spLocks noGrp="1"/>
          </p:cNvSpPr>
          <p:nvPr>
            <p:ph type="pic" sz="quarter" idx="14"/>
          </p:nvPr>
        </p:nvSpPr>
        <p:spPr/>
      </p:sp>
      <p:pic>
        <p:nvPicPr>
          <p:cNvPr id="12292" name="Picture 4" descr="C:\Users\Sandy Arlinghaus\Documents\My Dropbox\AlmaLach\QuadClub\cordon1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1282700"/>
            <a:ext cx="4321690" cy="5372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4764770"/>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1254"/>
            <a:ext cx="7924800" cy="1113254"/>
          </a:xfrm>
        </p:spPr>
        <p:txBody>
          <a:bodyPr/>
          <a:lstStyle/>
          <a:p>
            <a:r>
              <a:rPr lang="en-US" dirty="0" smtClean="0"/>
              <a:t>1974:  University of Chicago Press</a:t>
            </a:r>
            <a:endParaRPr lang="en-US" dirty="0"/>
          </a:p>
        </p:txBody>
      </p:sp>
      <p:sp>
        <p:nvSpPr>
          <p:cNvPr id="3" name="Text Placeholder 2"/>
          <p:cNvSpPr>
            <a:spLocks noGrp="1"/>
          </p:cNvSpPr>
          <p:nvPr>
            <p:ph type="body" sz="half" idx="2"/>
          </p:nvPr>
        </p:nvSpPr>
        <p:spPr/>
        <p:txBody>
          <a:bodyPr/>
          <a:lstStyle/>
          <a:p>
            <a:endParaRPr lang="en-US"/>
          </a:p>
        </p:txBody>
      </p:sp>
      <p:pic>
        <p:nvPicPr>
          <p:cNvPr id="18435" name="Picture 3" descr="C:\Users\Sandy Arlinghaus\Documents\My Dropbox\AlmaLach\cordon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762000"/>
            <a:ext cx="3429000" cy="53625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Picture Placeholder 5"/>
          <p:cNvSpPr>
            <a:spLocks noGrp="1"/>
          </p:cNvSpPr>
          <p:nvPr>
            <p:ph type="pic" sz="quarter" idx="14"/>
          </p:nvPr>
        </p:nvSpPr>
        <p:spPr/>
      </p:sp>
      <p:pic>
        <p:nvPicPr>
          <p:cNvPr id="18436" name="Picture 4" descr="C:\Users\Sandy Arlinghaus\Documents\My Dropbox\AlmaLach\QuadClub\cordnew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62400" y="761999"/>
            <a:ext cx="4848355" cy="53625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2574203"/>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sp>
        <p:nvSpPr>
          <p:cNvPr id="4" name="Picture Placeholder 3"/>
          <p:cNvSpPr>
            <a:spLocks noGrp="1"/>
          </p:cNvSpPr>
          <p:nvPr>
            <p:ph type="pic" sz="quarter" idx="14"/>
          </p:nvPr>
        </p:nvSpPr>
        <p:spPr>
          <a:xfrm>
            <a:off x="2757487" y="1609725"/>
            <a:ext cx="3429000" cy="3429000"/>
          </a:xfrm>
        </p:spPr>
      </p:sp>
      <p:pic>
        <p:nvPicPr>
          <p:cNvPr id="20482" name="Picture 2" descr="C:\Users\Sandy Arlinghaus\Documents\My Dropbox\AlmaLach\QuadClub\LetsCook.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5800" y="228600"/>
            <a:ext cx="1733550" cy="26384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C:\Users\Sandy Arlinghaus\Documents\My Dropbox\AlmaLach\QuadClub\Candleligh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5450" y="228600"/>
            <a:ext cx="1704975" cy="240982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Sandy Arlinghaus\Documents\My Dropbox\AlmaLach\QuadClub\CampbellKidsHom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57300" y="4105275"/>
            <a:ext cx="214312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C:\Users\Sandy Arlinghaus\Documents\My Dropbox\AlmaLach\QuadClub\CampbellKidsParty.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53025" y="4105275"/>
            <a:ext cx="1924050" cy="2381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771785"/>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p:txBody>
          <a:bodyPr/>
          <a:lstStyle/>
          <a:p>
            <a:endParaRPr lang="en-US"/>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4261" b="4261"/>
          <a:stretch>
            <a:fillRect/>
          </a:stretch>
        </p:blipFill>
        <p:spPr/>
      </p:pic>
      <p:pic>
        <p:nvPicPr>
          <p:cNvPr id="2055" name="Picture 7" descr="C:\Users\Sandy Arlinghaus\Documents\My Dropbox\AlmaLach\AlmasAlmanac\0Volume2number02cropped_Page_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52400"/>
            <a:ext cx="4615260" cy="6477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1466671"/>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p:txBody>
          <a:bodyPr/>
          <a:lstStyle/>
          <a:p>
            <a:endParaRPr lang="en-US"/>
          </a:p>
        </p:txBody>
      </p:sp>
      <p:sp>
        <p:nvSpPr>
          <p:cNvPr id="4" name="Picture Placeholder 3"/>
          <p:cNvSpPr>
            <a:spLocks noGrp="1"/>
          </p:cNvSpPr>
          <p:nvPr>
            <p:ph type="pic" sz="quarter" idx="14"/>
          </p:nvPr>
        </p:nvSpPr>
        <p:spPr/>
      </p:sp>
      <p:pic>
        <p:nvPicPr>
          <p:cNvPr id="14340" name="Picture 4" descr="C:\Users\Sandy Arlinghaus\Documents\My Dropbox\AlmaLach\ColoringBookCov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1008164"/>
            <a:ext cx="4102674" cy="4972050"/>
          </a:xfrm>
          <a:prstGeom prst="rect">
            <a:avLst/>
          </a:prstGeom>
          <a:noFill/>
          <a:extLst>
            <a:ext uri="{909E8E84-426E-40DD-AFC4-6F175D3DCCD1}">
              <a14:hiddenFill xmlns:a14="http://schemas.microsoft.com/office/drawing/2010/main" xmlns="">
                <a:solidFill>
                  <a:srgbClr val="FFFFFF"/>
                </a:solidFill>
              </a14:hiddenFill>
            </a:ext>
          </a:extLst>
        </p:spPr>
      </p:pic>
      <p:pic>
        <p:nvPicPr>
          <p:cNvPr id="14341" name="Picture 5" descr="C:\Users\Sandy Arlinghaus\Documents\My Dropbox\AlmaLach\DodoHisStor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977900"/>
            <a:ext cx="4013200" cy="50325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2202884"/>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p:txBody>
          <a:bodyPr/>
          <a:lstStyle/>
          <a:p>
            <a:endParaRPr lang="en-US" dirty="0"/>
          </a:p>
        </p:txBody>
      </p:sp>
      <p:sp>
        <p:nvSpPr>
          <p:cNvPr id="4" name="Picture Placeholder 3"/>
          <p:cNvSpPr>
            <a:spLocks noGrp="1"/>
          </p:cNvSpPr>
          <p:nvPr>
            <p:ph type="pic" sz="quarter" idx="14"/>
          </p:nvPr>
        </p:nvSpPr>
        <p:spPr/>
      </p:sp>
      <p:pic>
        <p:nvPicPr>
          <p:cNvPr id="1027" name="Picture 3" descr="C:\Users\Sandy Arlinghaus\Documents\My Dropbox\AlmaLach\QuadClub\Alma-Lach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143000"/>
            <a:ext cx="3568700" cy="45847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1028" name="Picture 4" descr="C:\Users\Sandy Arlinghaus\Documents\My Dropbox\AlmaLach\QuadClub\Headsho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0800" y="2020887"/>
            <a:ext cx="1866900" cy="24098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2657640"/>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01346"/>
            <a:ext cx="3481387" cy="1113254"/>
          </a:xfrm>
        </p:spPr>
        <p:txBody>
          <a:bodyPr/>
          <a:lstStyle/>
          <a:p>
            <a:r>
              <a:rPr lang="en-US" dirty="0" smtClean="0"/>
              <a:t>Curled hot dog</a:t>
            </a:r>
            <a:endParaRPr lang="en-US" dirty="0"/>
          </a:p>
        </p:txBody>
      </p:sp>
      <p:sp>
        <p:nvSpPr>
          <p:cNvPr id="3" name="Text Placeholder 2"/>
          <p:cNvSpPr>
            <a:spLocks noGrp="1"/>
          </p:cNvSpPr>
          <p:nvPr>
            <p:ph type="body" sz="half" idx="2"/>
          </p:nvPr>
        </p:nvSpPr>
        <p:spPr>
          <a:xfrm>
            <a:off x="381000" y="2514600"/>
            <a:ext cx="3481387" cy="2530200"/>
          </a:xfrm>
        </p:spPr>
        <p:txBody>
          <a:bodyPr/>
          <a:lstStyle/>
          <a:p>
            <a:r>
              <a:rPr lang="en-US" dirty="0" smtClean="0"/>
              <a:t>Made with a Curly Dog Cutting Board ™  </a:t>
            </a:r>
          </a:p>
          <a:p>
            <a:r>
              <a:rPr lang="en-US" dirty="0" smtClean="0"/>
              <a:t>These items are now served as a signature dish in the </a:t>
            </a:r>
            <a:r>
              <a:rPr lang="en-US" dirty="0" err="1" smtClean="0"/>
              <a:t>Brickhaus</a:t>
            </a:r>
            <a:r>
              <a:rPr lang="en-US" dirty="0" smtClean="0"/>
              <a:t> in Meridian, MS (owned and operated by Alma’s grandson, Bill).</a:t>
            </a:r>
            <a:endParaRPr lang="en-US" dirty="0"/>
          </a:p>
        </p:txBody>
      </p:sp>
      <p:sp>
        <p:nvSpPr>
          <p:cNvPr id="4" name="Picture Placeholder 3"/>
          <p:cNvSpPr>
            <a:spLocks noGrp="1"/>
          </p:cNvSpPr>
          <p:nvPr>
            <p:ph type="pic" sz="quarter" idx="14"/>
          </p:nvPr>
        </p:nvSpPr>
        <p:spPr/>
      </p:sp>
      <p:pic>
        <p:nvPicPr>
          <p:cNvPr id="43010" name="Picture 2" descr="C:\Users\Sandy Arlinghaus\Documents\My Dropbox\Mysteries\Phoenix\CurledHotDo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304800"/>
            <a:ext cx="4343400" cy="6345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8924376"/>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Experience</a:t>
            </a:r>
            <a:endParaRPr lang="en-US" dirty="0"/>
          </a:p>
        </p:txBody>
      </p:sp>
      <p:sp>
        <p:nvSpPr>
          <p:cNvPr id="3" name="Content Placeholder 2"/>
          <p:cNvSpPr>
            <a:spLocks noGrp="1"/>
          </p:cNvSpPr>
          <p:nvPr>
            <p:ph idx="1"/>
          </p:nvPr>
        </p:nvSpPr>
        <p:spPr>
          <a:xfrm>
            <a:off x="1066800" y="1447800"/>
            <a:ext cx="7125112" cy="4953000"/>
          </a:xfrm>
        </p:spPr>
        <p:txBody>
          <a:bodyPr>
            <a:normAutofit fontScale="77500" lnSpcReduction="20000"/>
          </a:bodyPr>
          <a:lstStyle/>
          <a:p>
            <a:r>
              <a:rPr lang="en-US" dirty="0" smtClean="0"/>
              <a:t>Part of experimental nutrition group in </a:t>
            </a:r>
            <a:r>
              <a:rPr lang="en-US" dirty="0" err="1" smtClean="0"/>
              <a:t>Robie</a:t>
            </a:r>
            <a:r>
              <a:rPr lang="en-US" dirty="0" smtClean="0"/>
              <a:t> House</a:t>
            </a:r>
          </a:p>
          <a:p>
            <a:r>
              <a:rPr lang="en-US" dirty="0" smtClean="0"/>
              <a:t>Typist in Kate </a:t>
            </a:r>
            <a:r>
              <a:rPr lang="en-US" dirty="0" err="1" smtClean="0"/>
              <a:t>Turabian’s</a:t>
            </a:r>
            <a:r>
              <a:rPr lang="en-US" dirty="0" smtClean="0"/>
              <a:t> office</a:t>
            </a:r>
          </a:p>
          <a:p>
            <a:r>
              <a:rPr lang="en-US" dirty="0" smtClean="0"/>
              <a:t>Food Editor, Chicago Daily Sun-Times, </a:t>
            </a:r>
            <a:r>
              <a:rPr lang="en-US" dirty="0"/>
              <a:t>1957-65. </a:t>
            </a:r>
            <a:r>
              <a:rPr lang="en-US" dirty="0" smtClean="0"/>
              <a:t> Food </a:t>
            </a:r>
            <a:r>
              <a:rPr lang="en-US" dirty="0"/>
              <a:t>Photography, Chicago Sun-Times</a:t>
            </a:r>
            <a:endParaRPr lang="en-US" dirty="0" smtClean="0"/>
          </a:p>
          <a:p>
            <a:r>
              <a:rPr lang="en-US" dirty="0" smtClean="0"/>
              <a:t>Director, Alma </a:t>
            </a:r>
            <a:r>
              <a:rPr lang="en-US" dirty="0" err="1" smtClean="0"/>
              <a:t>Lach</a:t>
            </a:r>
            <a:r>
              <a:rPr lang="en-US" dirty="0" smtClean="0"/>
              <a:t> Cooking School, 1963.</a:t>
            </a:r>
          </a:p>
          <a:p>
            <a:r>
              <a:rPr lang="en-US" dirty="0" smtClean="0"/>
              <a:t>Food Consultant, Food Business Magazine, 1964-66.</a:t>
            </a:r>
          </a:p>
          <a:p>
            <a:r>
              <a:rPr lang="en-US" dirty="0" smtClean="0"/>
              <a:t>President, Alma </a:t>
            </a:r>
            <a:r>
              <a:rPr lang="en-US" dirty="0" err="1" smtClean="0"/>
              <a:t>Lach</a:t>
            </a:r>
            <a:r>
              <a:rPr lang="en-US" dirty="0" smtClean="0"/>
              <a:t> Kitchens Inc., 1966-2013.</a:t>
            </a:r>
          </a:p>
          <a:p>
            <a:r>
              <a:rPr lang="en-US" dirty="0" smtClean="0"/>
              <a:t>Food Consultant, Chicago’s New Pump Room, </a:t>
            </a:r>
            <a:r>
              <a:rPr lang="en-US" dirty="0"/>
              <a:t> </a:t>
            </a:r>
            <a:r>
              <a:rPr lang="en-US" dirty="0" smtClean="0"/>
              <a:t>Lettuce Entertain You, 1967-68.  Worked with Rich </a:t>
            </a:r>
            <a:r>
              <a:rPr lang="en-US" dirty="0" err="1" smtClean="0"/>
              <a:t>Melman</a:t>
            </a:r>
            <a:r>
              <a:rPr lang="en-US" dirty="0" smtClean="0"/>
              <a:t>.</a:t>
            </a:r>
          </a:p>
          <a:p>
            <a:r>
              <a:rPr lang="en-US" dirty="0" smtClean="0"/>
              <a:t>Food Consultant, Bitter End Resort, British Virgin Islands, 1967-68.</a:t>
            </a:r>
          </a:p>
          <a:p>
            <a:r>
              <a:rPr lang="en-US" dirty="0" smtClean="0"/>
              <a:t>Food Consultant, Midway Airlines, 1967-68.</a:t>
            </a:r>
          </a:p>
          <a:p>
            <a:r>
              <a:rPr lang="en-US" dirty="0" smtClean="0"/>
              <a:t>Food Consultant, Flying Food Fare, Inc., 1967-68.</a:t>
            </a:r>
          </a:p>
          <a:p>
            <a:r>
              <a:rPr lang="en-US" dirty="0" smtClean="0"/>
              <a:t>Food Consultant, </a:t>
            </a:r>
            <a:r>
              <a:rPr lang="en-US" dirty="0" err="1" smtClean="0"/>
              <a:t>Berghoff</a:t>
            </a:r>
            <a:r>
              <a:rPr lang="en-US" dirty="0" smtClean="0"/>
              <a:t> Restaurant, 1967-68.</a:t>
            </a:r>
          </a:p>
          <a:p>
            <a:r>
              <a:rPr lang="en-US" dirty="0" smtClean="0"/>
              <a:t>Food Consultant, Hans’ Bavarian Lodge, 1967-68.</a:t>
            </a:r>
          </a:p>
          <a:p>
            <a:r>
              <a:rPr lang="en-US" dirty="0" smtClean="0"/>
              <a:t>Food Consultant, Unocal ‘76, 1967-68.</a:t>
            </a:r>
          </a:p>
          <a:p>
            <a:r>
              <a:rPr lang="en-US" dirty="0" smtClean="0"/>
              <a:t>Food Consultant, University Club, Chicago.</a:t>
            </a:r>
          </a:p>
          <a:p>
            <a:r>
              <a:rPr lang="en-US" dirty="0" smtClean="0"/>
              <a:t>Resident Master, </a:t>
            </a:r>
            <a:r>
              <a:rPr lang="en-US" dirty="0" err="1" smtClean="0"/>
              <a:t>Shoreland</a:t>
            </a:r>
            <a:r>
              <a:rPr lang="en-US" dirty="0" smtClean="0"/>
              <a:t> Hall (University of Chicago), 1978-81.</a:t>
            </a:r>
          </a:p>
          <a:p>
            <a:r>
              <a:rPr lang="en-US" dirty="0" smtClean="0"/>
              <a:t>President, Alma </a:t>
            </a:r>
            <a:r>
              <a:rPr lang="en-US" dirty="0" err="1" smtClean="0"/>
              <a:t>Lach</a:t>
            </a:r>
            <a:r>
              <a:rPr lang="en-US" dirty="0" smtClean="0"/>
              <a:t>, Inc.</a:t>
            </a:r>
            <a:endParaRPr lang="en-US" dirty="0"/>
          </a:p>
        </p:txBody>
      </p:sp>
    </p:spTree>
    <p:extLst>
      <p:ext uri="{BB962C8B-B14F-4D97-AF65-F5344CB8AC3E}">
        <p14:creationId xmlns:p14="http://schemas.microsoft.com/office/powerpoint/2010/main" xmlns="" val="2803812267"/>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Shoreland</a:t>
            </a:r>
            <a:r>
              <a:rPr lang="en-US" dirty="0" smtClean="0"/>
              <a:t> Hall;  Resident Masters</a:t>
            </a:r>
            <a:endParaRPr lang="en-US" dirty="0"/>
          </a:p>
        </p:txBody>
      </p:sp>
      <p:sp>
        <p:nvSpPr>
          <p:cNvPr id="3" name="Content Placeholder 2"/>
          <p:cNvSpPr>
            <a:spLocks noGrp="1"/>
          </p:cNvSpPr>
          <p:nvPr>
            <p:ph idx="1"/>
          </p:nvPr>
        </p:nvSpPr>
        <p:spPr/>
        <p:txBody>
          <a:bodyPr/>
          <a:lstStyle/>
          <a:p>
            <a:endParaRPr lang="en-US"/>
          </a:p>
        </p:txBody>
      </p:sp>
      <p:pic>
        <p:nvPicPr>
          <p:cNvPr id="22530" name="Picture 2" descr="C:\Users\Sandy Arlinghaus\Documents\My Dropbox\AlmaLach\QuadClub\shorela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1828800"/>
            <a:ext cx="2743200" cy="40700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6057416"/>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52400"/>
            <a:ext cx="3481387" cy="1113254"/>
          </a:xfrm>
        </p:spPr>
        <p:txBody>
          <a:bodyPr>
            <a:normAutofit fontScale="90000"/>
          </a:bodyPr>
          <a:lstStyle/>
          <a:p>
            <a:r>
              <a:rPr lang="en-US" dirty="0" smtClean="0"/>
              <a:t>Sun-Times Test Kitchen:  </a:t>
            </a:r>
            <a:br>
              <a:rPr lang="en-US" dirty="0" smtClean="0"/>
            </a:br>
            <a:r>
              <a:rPr lang="en-US" dirty="0" smtClean="0"/>
              <a:t>5759 Kenwood Ave.</a:t>
            </a:r>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664" b="664"/>
          <a:stretch>
            <a:fillRect/>
          </a:stretch>
        </p:blipFill>
        <p:spPr/>
      </p:pic>
      <p:pic>
        <p:nvPicPr>
          <p:cNvPr id="27650" name="Picture 2" descr="C:\Users\Sandy Arlinghaus\Documents\My Dropbox\AlmaLach\AlmaLachTestKitchenTouchedUp.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1828800"/>
            <a:ext cx="2894834" cy="32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7746123"/>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Exposure</a:t>
            </a:r>
            <a:br>
              <a:rPr lang="en-US" dirty="0" smtClean="0"/>
            </a:br>
            <a:endParaRPr lang="en-US" dirty="0"/>
          </a:p>
        </p:txBody>
      </p:sp>
      <p:sp>
        <p:nvSpPr>
          <p:cNvPr id="3" name="Content Placeholder 2"/>
          <p:cNvSpPr>
            <a:spLocks noGrp="1"/>
          </p:cNvSpPr>
          <p:nvPr>
            <p:ph idx="1"/>
          </p:nvPr>
        </p:nvSpPr>
        <p:spPr>
          <a:xfrm>
            <a:off x="1009443" y="1807361"/>
            <a:ext cx="7125112" cy="4441039"/>
          </a:xfrm>
        </p:spPr>
        <p:txBody>
          <a:bodyPr>
            <a:normAutofit fontScale="92500" lnSpcReduction="10000"/>
          </a:bodyPr>
          <a:lstStyle/>
          <a:p>
            <a:pPr marL="0" indent="0">
              <a:buNone/>
            </a:pPr>
            <a:endParaRPr lang="en-US" dirty="0" smtClean="0"/>
          </a:p>
          <a:p>
            <a:r>
              <a:rPr lang="en-US" i="1" dirty="0" smtClean="0"/>
              <a:t>Life Magazine</a:t>
            </a:r>
            <a:r>
              <a:rPr lang="en-US" dirty="0" smtClean="0"/>
              <a:t>, about children’s cooking, 1950.</a:t>
            </a:r>
          </a:p>
          <a:p>
            <a:r>
              <a:rPr lang="en-US" dirty="0" smtClean="0"/>
              <a:t>Let’s Cook, children’s cooking show televised from the Museum of Science and Industry, 1955.</a:t>
            </a:r>
          </a:p>
          <a:p>
            <a:r>
              <a:rPr lang="en-US" dirty="0" smtClean="0"/>
              <a:t>Hostess, weekly food program on CBS, 1962-66.</a:t>
            </a:r>
          </a:p>
          <a:p>
            <a:r>
              <a:rPr lang="en-US" dirty="0" smtClean="0"/>
              <a:t>Over-Easy with Hugh Downs, PBS, 1977-78. Alma was  featured regularly on this show</a:t>
            </a:r>
          </a:p>
          <a:p>
            <a:r>
              <a:rPr lang="en-US" i="1" dirty="0" smtClean="0"/>
              <a:t>The Beacon</a:t>
            </a:r>
            <a:r>
              <a:rPr lang="en-US" dirty="0" smtClean="0"/>
              <a:t>, Feature Story, Ann Arbor City Club, 2012.</a:t>
            </a:r>
          </a:p>
          <a:p>
            <a:r>
              <a:rPr lang="en-US" dirty="0" smtClean="0"/>
              <a:t>Obituaries:</a:t>
            </a:r>
          </a:p>
          <a:p>
            <a:pPr lvl="1"/>
            <a:r>
              <a:rPr lang="en-US" i="1" dirty="0" smtClean="0"/>
              <a:t>Chicago Sun-Times</a:t>
            </a:r>
            <a:r>
              <a:rPr lang="en-US" dirty="0" smtClean="0"/>
              <a:t>, Maureen O’Donnell</a:t>
            </a:r>
          </a:p>
          <a:p>
            <a:pPr lvl="1"/>
            <a:r>
              <a:rPr lang="en-US" dirty="0" smtClean="0"/>
              <a:t>Les Dames </a:t>
            </a:r>
            <a:r>
              <a:rPr lang="en-US" dirty="0" err="1" smtClean="0"/>
              <a:t>d’Escoffier</a:t>
            </a:r>
            <a:r>
              <a:rPr lang="en-US" dirty="0" smtClean="0"/>
              <a:t>, Joan Reardon</a:t>
            </a:r>
          </a:p>
          <a:p>
            <a:pPr lvl="1"/>
            <a:r>
              <a:rPr lang="en-US" dirty="0" smtClean="0"/>
              <a:t>Michael </a:t>
            </a:r>
            <a:r>
              <a:rPr lang="en-US" dirty="0" err="1" smtClean="0"/>
              <a:t>Gebert</a:t>
            </a:r>
            <a:r>
              <a:rPr lang="en-US" dirty="0" smtClean="0"/>
              <a:t>, the </a:t>
            </a:r>
            <a:r>
              <a:rPr lang="en-US" dirty="0" err="1" smtClean="0"/>
              <a:t>Bleader</a:t>
            </a:r>
            <a:endParaRPr lang="en-US" dirty="0" smtClean="0"/>
          </a:p>
          <a:p>
            <a:pPr lvl="1"/>
            <a:r>
              <a:rPr lang="en-US" i="1" dirty="0" smtClean="0"/>
              <a:t>The State Journal-Register</a:t>
            </a:r>
            <a:r>
              <a:rPr lang="en-US" dirty="0" smtClean="0"/>
              <a:t>, Springfield IL</a:t>
            </a:r>
          </a:p>
          <a:p>
            <a:endParaRPr lang="en-US" dirty="0"/>
          </a:p>
        </p:txBody>
      </p:sp>
    </p:spTree>
    <p:extLst>
      <p:ext uri="{BB962C8B-B14F-4D97-AF65-F5344CB8AC3E}">
        <p14:creationId xmlns:p14="http://schemas.microsoft.com/office/powerpoint/2010/main" xmlns="" val="1160551353"/>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762000"/>
            <a:ext cx="6391483" cy="838200"/>
          </a:xfrm>
        </p:spPr>
        <p:txBody>
          <a:bodyPr>
            <a:normAutofit/>
          </a:bodyPr>
          <a:lstStyle/>
          <a:p>
            <a:r>
              <a:rPr lang="en-US" dirty="0" smtClean="0"/>
              <a:t>Caricatures:  </a:t>
            </a:r>
            <a:r>
              <a:rPr lang="en-US" i="1" dirty="0" smtClean="0"/>
              <a:t>Sun-Times</a:t>
            </a:r>
            <a:r>
              <a:rPr lang="en-US" dirty="0" smtClean="0"/>
              <a:t> and a cartoon</a:t>
            </a:r>
            <a:br>
              <a:rPr lang="en-US" dirty="0" smtClean="0"/>
            </a:br>
            <a:endParaRPr lang="en-US" dirty="0"/>
          </a:p>
        </p:txBody>
      </p:sp>
      <p:sp>
        <p:nvSpPr>
          <p:cNvPr id="3" name="Text Placeholder 2"/>
          <p:cNvSpPr>
            <a:spLocks noGrp="1"/>
          </p:cNvSpPr>
          <p:nvPr>
            <p:ph type="body" sz="half" idx="2"/>
          </p:nvPr>
        </p:nvSpPr>
        <p:spPr/>
        <p:txBody>
          <a:bodyPr/>
          <a:lstStyle/>
          <a:p>
            <a:endParaRPr lang="en-US" dirty="0"/>
          </a:p>
        </p:txBody>
      </p:sp>
      <p:sp>
        <p:nvSpPr>
          <p:cNvPr id="4" name="Picture Placeholder 3"/>
          <p:cNvSpPr>
            <a:spLocks noGrp="1"/>
          </p:cNvSpPr>
          <p:nvPr>
            <p:ph type="pic" sz="quarter" idx="14"/>
          </p:nvPr>
        </p:nvSpPr>
        <p:spPr/>
      </p:sp>
      <p:pic>
        <p:nvPicPr>
          <p:cNvPr id="24578" name="Picture 2" descr="C:\Users\Sandy Arlinghaus\Documents\My Dropbox\AlmaLach\QuadClub\TVprevu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0" y="2187575"/>
            <a:ext cx="1590675"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C:\Users\Sandy Arlinghaus\Documents\My Dropbox\AlmaLach\QuadClub\carto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8800" y="2082800"/>
            <a:ext cx="1914525" cy="2390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1558466"/>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1986" name="Picture 2" descr="C:\Users\Sandy Arlinghaus\Documents\My Dropbox\AlmaLach\LIFE - Google Books_files\books_0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997075"/>
            <a:ext cx="1219200" cy="1685925"/>
          </a:xfrm>
          <a:prstGeom prst="rect">
            <a:avLst/>
          </a:prstGeom>
          <a:noFill/>
          <a:extLst>
            <a:ext uri="{909E8E84-426E-40DD-AFC4-6F175D3DCCD1}">
              <a14:hiddenFill xmlns:a14="http://schemas.microsoft.com/office/drawing/2010/main" xmlns="">
                <a:solidFill>
                  <a:srgbClr val="FFFFFF"/>
                </a:solidFill>
              </a14:hiddenFill>
            </a:ext>
          </a:extLst>
        </p:spPr>
      </p:pic>
      <p:pic>
        <p:nvPicPr>
          <p:cNvPr id="41988" name="Picture 4" descr="C:\Users\Sandy Arlinghaus\Documents\My Dropbox\AlmaLach\LIFE - Google Books_files\books_0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0" y="-18819"/>
            <a:ext cx="4887913" cy="67788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7472878"/>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 Arbor City Club</a:t>
            </a:r>
            <a:endParaRPr lang="en-US" dirty="0"/>
          </a:p>
        </p:txBody>
      </p:sp>
      <p:sp>
        <p:nvSpPr>
          <p:cNvPr id="3" name="Text Placeholder 2"/>
          <p:cNvSpPr>
            <a:spLocks noGrp="1"/>
          </p:cNvSpPr>
          <p:nvPr>
            <p:ph type="body" sz="half" idx="2"/>
          </p:nvPr>
        </p:nvSpPr>
        <p:spPr/>
        <p:txBody>
          <a:bodyPr/>
          <a:lstStyle/>
          <a:p>
            <a:r>
              <a:rPr lang="en-US" dirty="0" smtClean="0"/>
              <a:t>Photo taken in 2012 for The Beacon.</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0500" b="10500"/>
          <a:stretch>
            <a:fillRect/>
          </a:stretch>
        </p:blipFill>
        <p:spPr/>
      </p:pic>
    </p:spTree>
    <p:extLst>
      <p:ext uri="{BB962C8B-B14F-4D97-AF65-F5344CB8AC3E}">
        <p14:creationId xmlns:p14="http://schemas.microsoft.com/office/powerpoint/2010/main" xmlns="" val="2361513486"/>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Awards and Honors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4H Awards, downstate Illinois</a:t>
            </a:r>
          </a:p>
          <a:p>
            <a:r>
              <a:rPr lang="en-US" dirty="0" smtClean="0"/>
              <a:t>Illinois State Typing Champion</a:t>
            </a:r>
          </a:p>
          <a:p>
            <a:r>
              <a:rPr lang="en-US" dirty="0" smtClean="0"/>
              <a:t>Pillsbury Award, 1958.</a:t>
            </a:r>
          </a:p>
          <a:p>
            <a:r>
              <a:rPr lang="en-US" dirty="0" smtClean="0"/>
              <a:t>Grocery Manufacturers of America Trophy award, 1959.</a:t>
            </a:r>
          </a:p>
          <a:p>
            <a:r>
              <a:rPr lang="en-US" dirty="0" smtClean="0"/>
              <a:t>Grocery Manufacturers of America Certificate of Honor, 1961.</a:t>
            </a:r>
          </a:p>
          <a:p>
            <a:r>
              <a:rPr lang="en-US" dirty="0" smtClean="0"/>
              <a:t>Chevalier du </a:t>
            </a:r>
            <a:r>
              <a:rPr lang="en-US" dirty="0" err="1" smtClean="0"/>
              <a:t>Tastevin</a:t>
            </a:r>
            <a:r>
              <a:rPr lang="en-US" dirty="0" smtClean="0"/>
              <a:t>, 1962</a:t>
            </a:r>
          </a:p>
          <a:p>
            <a:r>
              <a:rPr lang="en-US" dirty="0" smtClean="0"/>
              <a:t>Legion </a:t>
            </a:r>
            <a:r>
              <a:rPr lang="en-US" dirty="0" err="1" smtClean="0"/>
              <a:t>d’Honneur</a:t>
            </a:r>
            <a:r>
              <a:rPr lang="en-US" dirty="0" smtClean="0"/>
              <a:t>, France</a:t>
            </a:r>
          </a:p>
          <a:p>
            <a:r>
              <a:rPr lang="en-US" dirty="0" err="1" smtClean="0"/>
              <a:t>Commanderie</a:t>
            </a:r>
            <a:r>
              <a:rPr lang="en-US" dirty="0" smtClean="0"/>
              <a:t> de </a:t>
            </a:r>
            <a:r>
              <a:rPr lang="en-US" dirty="0" err="1" smtClean="0"/>
              <a:t>l’Ordre</a:t>
            </a:r>
            <a:r>
              <a:rPr lang="en-US" dirty="0" smtClean="0"/>
              <a:t> des </a:t>
            </a:r>
            <a:r>
              <a:rPr lang="en-US" dirty="0" err="1" smtClean="0"/>
              <a:t>Anysetiers</a:t>
            </a:r>
            <a:r>
              <a:rPr lang="en-US" dirty="0" smtClean="0"/>
              <a:t> du Roy, 1963.</a:t>
            </a:r>
          </a:p>
          <a:p>
            <a:r>
              <a:rPr lang="en-US" dirty="0" err="1" smtClean="0"/>
              <a:t>Confrairie</a:t>
            </a:r>
            <a:r>
              <a:rPr lang="en-US" dirty="0" smtClean="0"/>
              <a:t> de la </a:t>
            </a:r>
            <a:r>
              <a:rPr lang="en-US" dirty="0" err="1" smtClean="0"/>
              <a:t>Chaine</a:t>
            </a:r>
            <a:r>
              <a:rPr lang="en-US" dirty="0" smtClean="0"/>
              <a:t> des </a:t>
            </a:r>
            <a:r>
              <a:rPr lang="en-US" dirty="0" err="1" smtClean="0"/>
              <a:t>Rotisseurs</a:t>
            </a:r>
            <a:r>
              <a:rPr lang="en-US" dirty="0" smtClean="0"/>
              <a:t>, 1964.</a:t>
            </a:r>
          </a:p>
          <a:p>
            <a:r>
              <a:rPr lang="en-US" dirty="0" smtClean="0"/>
              <a:t>Biography included in Who’s </a:t>
            </a:r>
            <a:r>
              <a:rPr lang="en-US" dirty="0" err="1" smtClean="0"/>
              <a:t>Whos</a:t>
            </a:r>
            <a:r>
              <a:rPr lang="en-US" dirty="0" smtClean="0"/>
              <a:t> (Marquis):  America, World, etc.</a:t>
            </a:r>
          </a:p>
          <a:p>
            <a:r>
              <a:rPr lang="en-US" dirty="0" smtClean="0"/>
              <a:t>Computer Art selected for exhibition display at The Tavern Club:  </a:t>
            </a:r>
            <a:r>
              <a:rPr lang="en-US" dirty="0" err="1" smtClean="0"/>
              <a:t>Pixellist</a:t>
            </a:r>
            <a:r>
              <a:rPr lang="en-US" dirty="0" smtClean="0"/>
              <a:t> Art, 1999 and later.</a:t>
            </a:r>
          </a:p>
          <a:p>
            <a:r>
              <a:rPr lang="en-US" dirty="0" smtClean="0"/>
              <a:t>Dame of Distinction, Les Dames </a:t>
            </a:r>
            <a:r>
              <a:rPr lang="en-US" dirty="0" err="1" smtClean="0"/>
              <a:t>d’Escoffier</a:t>
            </a:r>
            <a:r>
              <a:rPr lang="en-US" dirty="0" smtClean="0"/>
              <a:t>, June 25, 2007.</a:t>
            </a:r>
          </a:p>
          <a:p>
            <a:r>
              <a:rPr lang="en-US" dirty="0" smtClean="0"/>
              <a:t>Computer Art selected for exhibition display at the Ann Arbor Public Library</a:t>
            </a:r>
          </a:p>
          <a:p>
            <a:r>
              <a:rPr lang="en-US" dirty="0" smtClean="0"/>
              <a:t>Computer Art included in permanent display at The University of Michigan Cardiovascular Center</a:t>
            </a:r>
            <a:endParaRPr lang="en-US" dirty="0"/>
          </a:p>
        </p:txBody>
      </p:sp>
    </p:spTree>
    <p:extLst>
      <p:ext uri="{BB962C8B-B14F-4D97-AF65-F5344CB8AC3E}">
        <p14:creationId xmlns:p14="http://schemas.microsoft.com/office/powerpoint/2010/main" xmlns="" val="922130610"/>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en-US" dirty="0" err="1" smtClean="0"/>
              <a:t>Anysetiers</a:t>
            </a:r>
            <a:r>
              <a:rPr lang="en-US" dirty="0" smtClean="0"/>
              <a:t> du </a:t>
            </a:r>
            <a:r>
              <a:rPr lang="en-US" dirty="0" err="1" smtClean="0"/>
              <a:t>Roi</a:t>
            </a:r>
            <a:endParaRPr lang="en-US" dirty="0"/>
          </a:p>
        </p:txBody>
      </p:sp>
      <p:sp>
        <p:nvSpPr>
          <p:cNvPr id="3" name="Text Placeholder 2"/>
          <p:cNvSpPr>
            <a:spLocks noGrp="1"/>
          </p:cNvSpPr>
          <p:nvPr>
            <p:ph type="body" sz="half" idx="2"/>
          </p:nvPr>
        </p:nvSpPr>
        <p:spPr/>
        <p:txBody>
          <a:bodyPr/>
          <a:lstStyle/>
          <a:p>
            <a:r>
              <a:rPr lang="en-US" dirty="0" smtClean="0"/>
              <a:t>Award presented by Jean </a:t>
            </a:r>
            <a:r>
              <a:rPr lang="en-US" dirty="0" err="1" smtClean="0"/>
              <a:t>Beliard</a:t>
            </a:r>
            <a:r>
              <a:rPr lang="en-US" dirty="0" smtClean="0"/>
              <a:t>, French Consul General in Chicago.</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9073" b="9073"/>
          <a:stretch>
            <a:fillRect/>
          </a:stretch>
        </p:blipFill>
        <p:spPr/>
      </p:pic>
    </p:spTree>
    <p:extLst>
      <p:ext uri="{BB962C8B-B14F-4D97-AF65-F5344CB8AC3E}">
        <p14:creationId xmlns:p14="http://schemas.microsoft.com/office/powerpoint/2010/main" xmlns="" val="3725041035"/>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Alma’s Culinary Philosophy</a:t>
            </a:r>
            <a:endParaRPr lang="en-US" dirty="0"/>
          </a:p>
        </p:txBody>
      </p:sp>
      <p:sp>
        <p:nvSpPr>
          <p:cNvPr id="3" name="Content Placeholder 2"/>
          <p:cNvSpPr>
            <a:spLocks noGrp="1"/>
          </p:cNvSpPr>
          <p:nvPr>
            <p:ph idx="1"/>
          </p:nvPr>
        </p:nvSpPr>
        <p:spPr>
          <a:xfrm>
            <a:off x="1009443" y="1807361"/>
            <a:ext cx="7125112" cy="2764639"/>
          </a:xfrm>
        </p:spPr>
        <p:txBody>
          <a:bodyPr/>
          <a:lstStyle/>
          <a:p>
            <a:pPr marL="0" indent="0">
              <a:buNone/>
            </a:pPr>
            <a:r>
              <a:rPr lang="en-US" i="1" dirty="0"/>
              <a:t>The art of cooking rests upon one's ability to taste, to reproduce taste, and to create taste. To achieve distinction the cook must taste everything, study cookbooks of all kinds, and experiment constantly in the kitchen. I stress in my writing and teaching the logic of food preparation, for the cook who possesses logic, knows how to create dishes rather than being content merely to duplicate the recipes of </a:t>
            </a:r>
            <a:r>
              <a:rPr lang="en-US" i="1" dirty="0" smtClean="0"/>
              <a:t>others.</a:t>
            </a:r>
            <a:endParaRPr lang="en-US" dirty="0"/>
          </a:p>
        </p:txBody>
      </p:sp>
    </p:spTree>
    <p:extLst>
      <p:ext uri="{BB962C8B-B14F-4D97-AF65-F5344CB8AC3E}">
        <p14:creationId xmlns:p14="http://schemas.microsoft.com/office/powerpoint/2010/main" xmlns="" val="1181636314"/>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Peeking in the oven.</a:t>
            </a:r>
            <a:endParaRPr lang="en-US" dirty="0"/>
          </a:p>
        </p:txBody>
      </p:sp>
      <p:sp>
        <p:nvSpPr>
          <p:cNvPr id="3" name="Text Placeholder 2"/>
          <p:cNvSpPr>
            <a:spLocks noGrp="1"/>
          </p:cNvSpPr>
          <p:nvPr>
            <p:ph type="body" sz="half" idx="2"/>
          </p:nvPr>
        </p:nvSpPr>
        <p:spPr/>
        <p:txBody>
          <a:bodyPr/>
          <a:lstStyle/>
          <a:p>
            <a:r>
              <a:rPr lang="en-US" dirty="0" smtClean="0"/>
              <a:t>Perhaps in the test kitchen of Pillsbury?  When she won the Food Editor’s Bakeoff, the prize was a golden ranch mink stole.</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12500" r="12500"/>
          <a:stretch>
            <a:fillRect/>
          </a:stretch>
        </p:blipFill>
        <p:spPr/>
      </p:pic>
    </p:spTree>
    <p:extLst>
      <p:ext uri="{BB962C8B-B14F-4D97-AF65-F5344CB8AC3E}">
        <p14:creationId xmlns:p14="http://schemas.microsoft.com/office/powerpoint/2010/main" xmlns="" val="531238856"/>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5265737" cy="533400"/>
          </a:xfrm>
        </p:spPr>
        <p:txBody>
          <a:bodyPr/>
          <a:lstStyle/>
          <a:p>
            <a:r>
              <a:rPr lang="en-US" dirty="0" smtClean="0"/>
              <a:t>Les Dames </a:t>
            </a:r>
            <a:r>
              <a:rPr lang="en-US" dirty="0" err="1" smtClean="0"/>
              <a:t>d’Escoffier</a:t>
            </a:r>
            <a:endParaRPr lang="en-US" dirty="0"/>
          </a:p>
        </p:txBody>
      </p:sp>
      <p:sp>
        <p:nvSpPr>
          <p:cNvPr id="3" name="Text Placeholder 2"/>
          <p:cNvSpPr>
            <a:spLocks noGrp="1"/>
          </p:cNvSpPr>
          <p:nvPr>
            <p:ph type="body" sz="half" idx="2"/>
          </p:nvPr>
        </p:nvSpPr>
        <p:spPr>
          <a:xfrm>
            <a:off x="457200" y="2984500"/>
            <a:ext cx="3481387" cy="637900"/>
          </a:xfrm>
        </p:spPr>
        <p:txBody>
          <a:bodyPr/>
          <a:lstStyle/>
          <a:p>
            <a:r>
              <a:rPr lang="en-US" dirty="0" smtClean="0"/>
              <a:t>Left to right, 2007:</a:t>
            </a:r>
          </a:p>
          <a:p>
            <a:r>
              <a:rPr lang="en-US" dirty="0" err="1" smtClean="0"/>
              <a:t>Toria</a:t>
            </a:r>
            <a:r>
              <a:rPr lang="en-US" dirty="0" smtClean="0"/>
              <a:t> </a:t>
            </a:r>
            <a:r>
              <a:rPr lang="en-US" dirty="0" err="1" smtClean="0"/>
              <a:t>Emas</a:t>
            </a:r>
            <a:r>
              <a:rPr lang="en-US" dirty="0" smtClean="0"/>
              <a:t>, Alma, Barbara </a:t>
            </a:r>
            <a:r>
              <a:rPr lang="en-US" dirty="0" err="1" smtClean="0"/>
              <a:t>Glunz</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2391" r="2391"/>
          <a:stretch>
            <a:fillRect/>
          </a:stretch>
        </p:blipFill>
        <p:spPr>
          <a:xfrm>
            <a:off x="5181600" y="596900"/>
            <a:ext cx="3429000" cy="3429000"/>
          </a:xfrm>
        </p:spPr>
      </p:pic>
      <p:pic>
        <p:nvPicPr>
          <p:cNvPr id="13314" name="Picture 2" descr="C:\Users\Sandy Arlinghaus\Documents\My Dropbox\AlmaLach\QuadClub\DameAwar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2600" y="4038600"/>
            <a:ext cx="2447925" cy="186690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descr="C:\Users\Sandy Arlinghaus\Documents\My Dropbox\AlmaLach\QuadClub\LesDames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825500"/>
            <a:ext cx="2143125" cy="2133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330700" y="4343400"/>
            <a:ext cx="4495800" cy="2031325"/>
          </a:xfrm>
          <a:prstGeom prst="rect">
            <a:avLst/>
          </a:prstGeom>
          <a:noFill/>
        </p:spPr>
        <p:txBody>
          <a:bodyPr wrap="square" rtlCol="0">
            <a:spAutoFit/>
          </a:bodyPr>
          <a:lstStyle/>
          <a:p>
            <a:r>
              <a:rPr lang="en-US" dirty="0" smtClean="0"/>
              <a:t>Alma helped to found the Chicago Chapter of this international culinary organization. She was working on founding an Ann Arbor Chapter, based at the City Club, with Sandy, Donna Tope,  Ricky </a:t>
            </a:r>
            <a:r>
              <a:rPr lang="en-US" dirty="0" err="1" smtClean="0"/>
              <a:t>Agranoff</a:t>
            </a:r>
            <a:r>
              <a:rPr lang="en-US" dirty="0" smtClean="0"/>
              <a:t>, and Pat </a:t>
            </a:r>
            <a:r>
              <a:rPr lang="en-US" dirty="0" err="1" smtClean="0"/>
              <a:t>Pooley</a:t>
            </a:r>
            <a:r>
              <a:rPr lang="en-US" dirty="0" smtClean="0"/>
              <a:t>!</a:t>
            </a:r>
            <a:endParaRPr lang="en-US" dirty="0"/>
          </a:p>
        </p:txBody>
      </p:sp>
    </p:spTree>
    <p:extLst>
      <p:ext uri="{BB962C8B-B14F-4D97-AF65-F5344CB8AC3E}">
        <p14:creationId xmlns:p14="http://schemas.microsoft.com/office/powerpoint/2010/main" xmlns="" val="4130072590"/>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720666" cy="1113254"/>
          </a:xfrm>
        </p:spPr>
        <p:txBody>
          <a:bodyPr>
            <a:normAutofit/>
          </a:bodyPr>
          <a:lstStyle/>
          <a:p>
            <a:r>
              <a:rPr lang="en-US" sz="1200" dirty="0" smtClean="0"/>
              <a:t>Two scanned floral images installed in the ‘consult room’ of The University of Michigan Cardiovascular Center.   This room is one where patients come who are anticipating counseling in regard to a possible heart transplant.  Alma’s preventive cardiologist, Dr. Kim Eagle (not shown here; a pacemaker technician is shown here) suggested that something as beautiful as her art would work well in a room in which difficult conversation was taking place.</a:t>
            </a:r>
            <a:endParaRPr lang="en-US" sz="1200" dirty="0"/>
          </a:p>
        </p:txBody>
      </p:sp>
      <p:sp>
        <p:nvSpPr>
          <p:cNvPr id="3" name="Text Placeholder 2"/>
          <p:cNvSpPr>
            <a:spLocks noGrp="1"/>
          </p:cNvSpPr>
          <p:nvPr>
            <p:ph type="body" sz="half" idx="2"/>
          </p:nvPr>
        </p:nvSpPr>
        <p:spPr/>
        <p:txBody>
          <a:bodyPr/>
          <a:lstStyle/>
          <a:p>
            <a:endParaRPr lang="en-US"/>
          </a:p>
        </p:txBody>
      </p:sp>
      <p:sp>
        <p:nvSpPr>
          <p:cNvPr id="4" name="Picture Placeholder 3"/>
          <p:cNvSpPr>
            <a:spLocks noGrp="1"/>
          </p:cNvSpPr>
          <p:nvPr>
            <p:ph type="pic" sz="quarter" idx="14"/>
          </p:nvPr>
        </p:nvSpPr>
        <p:spPr/>
      </p:sp>
      <p:pic>
        <p:nvPicPr>
          <p:cNvPr id="7170" name="Picture 2" descr="C:\Users\Sandy Arlinghaus\Documents\My Dropbox\AlmaLach\QuadClub\alma-z-pic-cvc-Umich-tif (5).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587500"/>
            <a:ext cx="6739466" cy="5054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7354972"/>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Art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 she grew older, arthritis took a toll on joints in her limbs.  The computer enabled her to continue with her broad artistic interests without requiring too much physical stress.</a:t>
            </a:r>
          </a:p>
          <a:p>
            <a:r>
              <a:rPr lang="en-US" dirty="0" smtClean="0"/>
              <a:t>It was truly amazing to watch how she combined her photographic, food, and general artistic interests in the world of the new technology.  She never shied away from learning the newest and most up to date thing!</a:t>
            </a:r>
          </a:p>
          <a:p>
            <a:r>
              <a:rPr lang="en-US" dirty="0" smtClean="0"/>
              <a:t>Computer competence:  Most recent computer, HP All-in-one with wireless keyboard and mouse.  Adobe </a:t>
            </a:r>
            <a:r>
              <a:rPr lang="en-US" dirty="0" err="1" smtClean="0"/>
              <a:t>PhotoShop</a:t>
            </a:r>
            <a:r>
              <a:rPr lang="en-US" dirty="0" smtClean="0"/>
              <a:t>.  Microsoft Excel and Word.  HP flatbed scanners of various sizes.  Digital cameras by various makers.  Smartphone, most recent, iPhone.  She tracked her stocks on her iPhone.  She used the Internet for various purposes.</a:t>
            </a:r>
          </a:p>
          <a:p>
            <a:r>
              <a:rPr lang="en-US" dirty="0" smtClean="0"/>
              <a:t>E-mail, alma@almalach.com; website:  http://www.almalach.com</a:t>
            </a:r>
            <a:r>
              <a:rPr lang="en-US" dirty="0" smtClean="0">
                <a:hlinkClick r:id="rId2"/>
              </a:rPr>
              <a:t>/</a:t>
            </a:r>
            <a:endParaRPr lang="en-US" dirty="0" smtClean="0"/>
          </a:p>
        </p:txBody>
      </p:sp>
    </p:spTree>
    <p:extLst>
      <p:ext uri="{BB962C8B-B14F-4D97-AF65-F5344CB8AC3E}">
        <p14:creationId xmlns:p14="http://schemas.microsoft.com/office/powerpoint/2010/main" xmlns="" val="462911072"/>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C:\Users\Sandy Arlinghaus\Documents\My Dropbox\AlmaLach\AlmasArt.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2563" y="152400"/>
            <a:ext cx="5203055" cy="655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8249690"/>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3481387" cy="1113254"/>
          </a:xfrm>
        </p:spPr>
        <p:txBody>
          <a:bodyPr/>
          <a:lstStyle/>
          <a:p>
            <a:r>
              <a:rPr lang="en-US" dirty="0" smtClean="0"/>
              <a:t>Gourds become birds</a:t>
            </a:r>
            <a:endParaRPr lang="en-US" dirty="0"/>
          </a:p>
        </p:txBody>
      </p:sp>
      <p:sp>
        <p:nvSpPr>
          <p:cNvPr id="3" name="Text Placeholder 2"/>
          <p:cNvSpPr>
            <a:spLocks noGrp="1"/>
          </p:cNvSpPr>
          <p:nvPr>
            <p:ph type="body" sz="half" idx="2"/>
          </p:nvPr>
        </p:nvSpPr>
        <p:spPr>
          <a:xfrm>
            <a:off x="152400" y="2484854"/>
            <a:ext cx="3481387" cy="2530200"/>
          </a:xfrm>
        </p:spPr>
        <p:txBody>
          <a:bodyPr/>
          <a:lstStyle/>
          <a:p>
            <a:endParaRPr lang="en-US"/>
          </a:p>
        </p:txBody>
      </p:sp>
      <p:sp>
        <p:nvSpPr>
          <p:cNvPr id="4" name="Picture Placeholder 3"/>
          <p:cNvSpPr>
            <a:spLocks noGrp="1"/>
          </p:cNvSpPr>
          <p:nvPr>
            <p:ph type="pic" sz="quarter" idx="14"/>
          </p:nvPr>
        </p:nvSpPr>
        <p:spPr/>
      </p:sp>
      <p:pic>
        <p:nvPicPr>
          <p:cNvPr id="37890" name="Picture 2" descr="C:\Users\Sandy Arlinghaus\Documents\My Dropbox\AlmaLach\ComputerBackup\Deskscan0\.alma-gordes-pic-aa-tif.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399" y="0"/>
            <a:ext cx="5032375" cy="67126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6185389"/>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3481387" cy="1113254"/>
          </a:xfrm>
        </p:spPr>
        <p:txBody>
          <a:bodyPr/>
          <a:lstStyle/>
          <a:p>
            <a:r>
              <a:rPr lang="en-US" dirty="0" smtClean="0"/>
              <a:t>Rabbit becomes globe</a:t>
            </a:r>
            <a:endParaRPr lang="en-US" dirty="0"/>
          </a:p>
        </p:txBody>
      </p:sp>
      <p:sp>
        <p:nvSpPr>
          <p:cNvPr id="3" name="Text Placeholder 2"/>
          <p:cNvSpPr>
            <a:spLocks noGrp="1"/>
          </p:cNvSpPr>
          <p:nvPr>
            <p:ph type="body" sz="half" idx="2"/>
          </p:nvPr>
        </p:nvSpPr>
        <p:spPr>
          <a:xfrm>
            <a:off x="457200" y="2408654"/>
            <a:ext cx="3481387" cy="2530200"/>
          </a:xfrm>
        </p:spPr>
        <p:txBody>
          <a:bodyPr/>
          <a:lstStyle/>
          <a:p>
            <a:endParaRPr lang="en-US"/>
          </a:p>
        </p:txBody>
      </p:sp>
      <p:sp>
        <p:nvSpPr>
          <p:cNvPr id="4" name="Picture Placeholder 3"/>
          <p:cNvSpPr>
            <a:spLocks noGrp="1"/>
          </p:cNvSpPr>
          <p:nvPr>
            <p:ph type="pic" sz="quarter" idx="14"/>
          </p:nvPr>
        </p:nvSpPr>
        <p:spPr/>
      </p:sp>
      <p:pic>
        <p:nvPicPr>
          <p:cNvPr id="38914" name="Picture 2" descr="C:\Users\Sandy Arlinghaus\Documents\My Dropbox\AlmaLach\ComputerBackup\Deskscan0\alma--rabbit-33-sq-8x8-a.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43400" y="1219200"/>
            <a:ext cx="4605051" cy="46450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0635563"/>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from her Apartment:  Chicago</a:t>
            </a:r>
            <a:endParaRPr lang="en-US" dirty="0"/>
          </a:p>
        </p:txBody>
      </p:sp>
      <p:sp>
        <p:nvSpPr>
          <p:cNvPr id="3" name="Content Placeholder 2"/>
          <p:cNvSpPr>
            <a:spLocks noGrp="1"/>
          </p:cNvSpPr>
          <p:nvPr>
            <p:ph idx="1"/>
          </p:nvPr>
        </p:nvSpPr>
        <p:spPr/>
        <p:txBody>
          <a:bodyPr/>
          <a:lstStyle/>
          <a:p>
            <a:endParaRPr lang="en-US" dirty="0"/>
          </a:p>
        </p:txBody>
      </p:sp>
      <p:pic>
        <p:nvPicPr>
          <p:cNvPr id="34818" name="Picture 2" descr="C:\Users\Sandy Arlinghaus\Documents\My Dropbox\AlmaLach\ComputerBackup\Camera\garden-susan 0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1828800"/>
            <a:ext cx="6485467" cy="4864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3117710"/>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from her Apartment:  </a:t>
            </a:r>
            <a:br>
              <a:rPr lang="en-US" dirty="0" smtClean="0"/>
            </a:br>
            <a:r>
              <a:rPr lang="en-US" dirty="0" smtClean="0"/>
              <a:t>Ann Arbor</a:t>
            </a:r>
            <a:endParaRPr lang="en-US" dirty="0"/>
          </a:p>
        </p:txBody>
      </p:sp>
      <p:sp>
        <p:nvSpPr>
          <p:cNvPr id="3" name="Content Placeholder 2"/>
          <p:cNvSpPr>
            <a:spLocks noGrp="1"/>
          </p:cNvSpPr>
          <p:nvPr>
            <p:ph idx="1"/>
          </p:nvPr>
        </p:nvSpPr>
        <p:spPr/>
        <p:txBody>
          <a:bodyPr/>
          <a:lstStyle/>
          <a:p>
            <a:endParaRPr lang="en-US"/>
          </a:p>
        </p:txBody>
      </p:sp>
      <p:pic>
        <p:nvPicPr>
          <p:cNvPr id="35842" name="Picture 2" descr="C:\Users\Sandy Arlinghaus\Documents\My Dropbox\AlmaLach\ComputerBackup\Camera\Imported Photos 0001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828800"/>
            <a:ext cx="6112519" cy="4584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6034981"/>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scanned flowers</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descr="C:\Users\Sandy Arlinghaus\Documents\My Dropbox\AlmaLach\QuadClub\flower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11400" y="4257675"/>
            <a:ext cx="214312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16387" name="Picture 3" descr="C:\Users\Sandy Arlinghaus\Documents\My Dropbox\AlmaLach\QuadClub\flower0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8800" y="4029075"/>
            <a:ext cx="1895475" cy="2409825"/>
          </a:xfrm>
          <a:prstGeom prst="rect">
            <a:avLst/>
          </a:prstGeom>
          <a:noFill/>
          <a:extLst>
            <a:ext uri="{909E8E84-426E-40DD-AFC4-6F175D3DCCD1}">
              <a14:hiddenFill xmlns:a14="http://schemas.microsoft.com/office/drawing/2010/main" xmlns="">
                <a:solidFill>
                  <a:srgbClr val="FFFFFF"/>
                </a:solidFill>
              </a14:hiddenFill>
            </a:ext>
          </a:extLst>
        </p:spPr>
      </p:pic>
      <p:pic>
        <p:nvPicPr>
          <p:cNvPr id="16388" name="Picture 4" descr="C:\Users\Sandy Arlinghaus\Documents\My Dropbox\AlmaLach\QuadClub\flower0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2106612"/>
            <a:ext cx="1143000" cy="1485900"/>
          </a:xfrm>
          <a:prstGeom prst="rect">
            <a:avLst/>
          </a:prstGeom>
          <a:noFill/>
          <a:extLst>
            <a:ext uri="{909E8E84-426E-40DD-AFC4-6F175D3DCCD1}">
              <a14:hiddenFill xmlns:a14="http://schemas.microsoft.com/office/drawing/2010/main" xmlns="">
                <a:solidFill>
                  <a:srgbClr val="FFFFFF"/>
                </a:solidFill>
              </a14:hiddenFill>
            </a:ext>
          </a:extLst>
        </p:spPr>
      </p:pic>
      <p:pic>
        <p:nvPicPr>
          <p:cNvPr id="16389" name="Picture 5" descr="C:\Users\Sandy Arlinghaus\Documents\My Dropbox\AlmaLach\QuadClub\flowerart0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5600" y="1136650"/>
            <a:ext cx="1905000" cy="2400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7606019"/>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63500"/>
            <a:ext cx="3481387" cy="1113254"/>
          </a:xfrm>
        </p:spPr>
        <p:txBody>
          <a:bodyPr/>
          <a:lstStyle/>
          <a:p>
            <a:r>
              <a:rPr lang="en-US" dirty="0" smtClean="0"/>
              <a:t>Flower of Life</a:t>
            </a:r>
            <a:endParaRPr lang="en-US" dirty="0"/>
          </a:p>
        </p:txBody>
      </p:sp>
      <p:sp>
        <p:nvSpPr>
          <p:cNvPr id="3" name="Text Placeholder 2"/>
          <p:cNvSpPr>
            <a:spLocks noGrp="1"/>
          </p:cNvSpPr>
          <p:nvPr>
            <p:ph type="body" sz="half" idx="2"/>
          </p:nvPr>
        </p:nvSpPr>
        <p:spPr>
          <a:xfrm>
            <a:off x="0" y="1676400"/>
            <a:ext cx="3481387" cy="2530200"/>
          </a:xfrm>
        </p:spPr>
        <p:txBody>
          <a:bodyPr/>
          <a:lstStyle/>
          <a:p>
            <a:r>
              <a:rPr lang="en-US" dirty="0" smtClean="0"/>
              <a:t>Seven petals plus two leaves, one each for each full decade of life.  The stem, almost complete, represents the almost complete last decade:  June 8, 2014 would have been Alma’s 100</a:t>
            </a:r>
            <a:r>
              <a:rPr lang="en-US" baseline="30000" dirty="0" smtClean="0"/>
              <a:t>th</a:t>
            </a:r>
            <a:r>
              <a:rPr lang="en-US" dirty="0" smtClean="0"/>
              <a:t> birthday.</a:t>
            </a:r>
            <a:endParaRPr lang="en-US" dirty="0"/>
          </a:p>
        </p:txBody>
      </p:sp>
      <p:sp>
        <p:nvSpPr>
          <p:cNvPr id="4" name="Picture Placeholder 3"/>
          <p:cNvSpPr>
            <a:spLocks noGrp="1"/>
          </p:cNvSpPr>
          <p:nvPr>
            <p:ph type="pic" sz="quarter" idx="14"/>
          </p:nvPr>
        </p:nvSpPr>
        <p:spPr/>
      </p:sp>
      <p:pic>
        <p:nvPicPr>
          <p:cNvPr id="31747" name="Picture 3" descr="C:\Users\Sandy Arlinghaus\Documents\My Dropbox\AlmaLach\WordCloud02.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38100"/>
            <a:ext cx="5321300" cy="6769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8770574"/>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Scanned shrimp on the half shell</a:t>
            </a:r>
            <a:endParaRPr lang="en-US" dirty="0"/>
          </a:p>
        </p:txBody>
      </p:sp>
      <p:sp>
        <p:nvSpPr>
          <p:cNvPr id="3" name="Text Placeholder 2"/>
          <p:cNvSpPr>
            <a:spLocks noGrp="1"/>
          </p:cNvSpPr>
          <p:nvPr>
            <p:ph type="body" sz="half" idx="2"/>
          </p:nvPr>
        </p:nvSpPr>
        <p:spPr/>
        <p:txBody>
          <a:bodyPr/>
          <a:lstStyle/>
          <a:p>
            <a:r>
              <a:rPr lang="en-US" dirty="0" smtClean="0"/>
              <a:t>Think about what the scanner must have looked like after this image was created!</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0159" b="10159"/>
          <a:stretch>
            <a:fillRect/>
          </a:stretch>
        </p:blipFill>
        <p:spPr/>
      </p:pic>
    </p:spTree>
    <p:extLst>
      <p:ext uri="{BB962C8B-B14F-4D97-AF65-F5344CB8AC3E}">
        <p14:creationId xmlns:p14="http://schemas.microsoft.com/office/powerpoint/2010/main" xmlns="" val="3140054351"/>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3481387" cy="1113254"/>
          </a:xfrm>
        </p:spPr>
        <p:txBody>
          <a:bodyPr/>
          <a:lstStyle/>
          <a:p>
            <a:r>
              <a:rPr lang="en-US" dirty="0" smtClean="0"/>
              <a:t>Sand Dollar</a:t>
            </a:r>
            <a:endParaRPr lang="en-US" dirty="0"/>
          </a:p>
        </p:txBody>
      </p:sp>
      <p:sp>
        <p:nvSpPr>
          <p:cNvPr id="3" name="Text Placeholder 2"/>
          <p:cNvSpPr>
            <a:spLocks noGrp="1"/>
          </p:cNvSpPr>
          <p:nvPr>
            <p:ph type="body" sz="half" idx="2"/>
          </p:nvPr>
        </p:nvSpPr>
        <p:spPr>
          <a:xfrm>
            <a:off x="152400" y="2484854"/>
            <a:ext cx="3481387" cy="2530200"/>
          </a:xfrm>
        </p:spPr>
        <p:txBody>
          <a:bodyPr/>
          <a:lstStyle/>
          <a:p>
            <a:r>
              <a:rPr lang="en-US" dirty="0" smtClean="0"/>
              <a:t>Alma and Donald spent memorable times on Captiva Island as guests of Herman and Jan </a:t>
            </a:r>
            <a:r>
              <a:rPr lang="en-US" dirty="0" err="1" smtClean="0"/>
              <a:t>Berghoff</a:t>
            </a:r>
            <a:r>
              <a:rPr lang="en-US" dirty="0" smtClean="0"/>
              <a:t>.  Here is a memory of those fine times on the beautiful beaches.</a:t>
            </a:r>
            <a:endParaRPr lang="en-US" dirty="0"/>
          </a:p>
        </p:txBody>
      </p:sp>
      <p:sp>
        <p:nvSpPr>
          <p:cNvPr id="4" name="Picture Placeholder 3"/>
          <p:cNvSpPr>
            <a:spLocks noGrp="1"/>
          </p:cNvSpPr>
          <p:nvPr>
            <p:ph type="pic" sz="quarter" idx="14"/>
          </p:nvPr>
        </p:nvSpPr>
        <p:spPr/>
      </p:sp>
      <p:pic>
        <p:nvPicPr>
          <p:cNvPr id="44034" name="Picture 2" descr="C:\Users\Sandy Arlinghaus\Documents\My Dropbox\AlmaLach\QuadClub\30Dollar-2-c-copy-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86200" y="158372"/>
            <a:ext cx="5116512" cy="65932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5844604"/>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481387" cy="1113254"/>
          </a:xfrm>
        </p:spPr>
        <p:txBody>
          <a:bodyPr/>
          <a:lstStyle/>
          <a:p>
            <a:r>
              <a:rPr lang="en-US" dirty="0" smtClean="0"/>
              <a:t>Stuffed animals were fun</a:t>
            </a:r>
            <a:endParaRPr lang="en-US" dirty="0"/>
          </a:p>
        </p:txBody>
      </p:sp>
      <p:sp>
        <p:nvSpPr>
          <p:cNvPr id="3" name="Text Placeholder 2"/>
          <p:cNvSpPr>
            <a:spLocks noGrp="1"/>
          </p:cNvSpPr>
          <p:nvPr>
            <p:ph type="body" sz="half" idx="2"/>
          </p:nvPr>
        </p:nvSpPr>
        <p:spPr>
          <a:xfrm>
            <a:off x="457200" y="2133600"/>
            <a:ext cx="3481387" cy="2530200"/>
          </a:xfrm>
        </p:spPr>
        <p:txBody>
          <a:bodyPr/>
          <a:lstStyle/>
          <a:p>
            <a:r>
              <a:rPr lang="en-US" dirty="0" err="1" smtClean="0"/>
              <a:t>Binker</a:t>
            </a:r>
            <a:r>
              <a:rPr lang="en-US" dirty="0" smtClean="0"/>
              <a:t> Bear, top right, came from Les </a:t>
            </a:r>
            <a:r>
              <a:rPr lang="en-US" dirty="0" err="1" smtClean="0"/>
              <a:t>Galeries</a:t>
            </a:r>
            <a:r>
              <a:rPr lang="en-US" dirty="0" smtClean="0"/>
              <a:t> Lafayette in Paris in 1949.  He is seen here wearing the special outfit given to Sandy as class mascot of the class of 1949, when the </a:t>
            </a:r>
            <a:r>
              <a:rPr lang="en-US" dirty="0" err="1" smtClean="0"/>
              <a:t>Lach</a:t>
            </a:r>
            <a:r>
              <a:rPr lang="en-US" dirty="0" smtClean="0"/>
              <a:t> family lived in Elmira, NY, for Donald’s first teaching job at Elmira College.</a:t>
            </a:r>
          </a:p>
          <a:p>
            <a:r>
              <a:rPr lang="en-US" dirty="0" smtClean="0"/>
              <a:t>Bear and duckling in lower right are natives of Ann Arbor, Michigan, where they currently reside.</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3636" b="13636"/>
          <a:stretch>
            <a:fillRect/>
          </a:stretch>
        </p:blipFill>
        <p:spPr>
          <a:xfrm>
            <a:off x="5334000" y="3124200"/>
            <a:ext cx="3429000" cy="3429000"/>
          </a:xfrm>
        </p:spPr>
      </p:pic>
      <p:pic>
        <p:nvPicPr>
          <p:cNvPr id="6147" name="Picture 3" descr="C:\Users\Sandy Arlinghaus\Documents\My Dropbox\AlmaLach\QuadClub\bink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8400" y="266700"/>
            <a:ext cx="1743075" cy="2628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448886"/>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0"/>
            <a:ext cx="3481387" cy="1113254"/>
          </a:xfrm>
        </p:spPr>
        <p:txBody>
          <a:bodyPr/>
          <a:lstStyle/>
          <a:p>
            <a:r>
              <a:rPr lang="en-US" dirty="0" smtClean="0"/>
              <a:t>Balloon Friends</a:t>
            </a:r>
            <a:endParaRPr lang="en-US" dirty="0"/>
          </a:p>
        </p:txBody>
      </p:sp>
      <p:sp>
        <p:nvSpPr>
          <p:cNvPr id="3" name="Text Placeholder 2"/>
          <p:cNvSpPr>
            <a:spLocks noGrp="1"/>
          </p:cNvSpPr>
          <p:nvPr>
            <p:ph type="body" sz="half" idx="2"/>
          </p:nvPr>
        </p:nvSpPr>
        <p:spPr>
          <a:xfrm>
            <a:off x="228600" y="2484854"/>
            <a:ext cx="3481387" cy="2530200"/>
          </a:xfrm>
        </p:spPr>
        <p:txBody>
          <a:bodyPr/>
          <a:lstStyle/>
          <a:p>
            <a:r>
              <a:rPr lang="en-US" dirty="0" smtClean="0"/>
              <a:t>Alma loved to go to an Ann Arbor restaurant to see Gordo the Magician who made special balloon animals for her.  In fact, at the Ann Arbor Celebration of her Life, Gordo came and made balloon animals for all the guests who wanted them!</a:t>
            </a:r>
            <a:endParaRPr lang="en-US" dirty="0"/>
          </a:p>
        </p:txBody>
      </p:sp>
      <p:sp>
        <p:nvSpPr>
          <p:cNvPr id="4" name="Picture Placeholder 3"/>
          <p:cNvSpPr>
            <a:spLocks noGrp="1"/>
          </p:cNvSpPr>
          <p:nvPr>
            <p:ph type="pic" sz="quarter" idx="14"/>
          </p:nvPr>
        </p:nvSpPr>
        <p:spPr/>
      </p:sp>
      <p:pic>
        <p:nvPicPr>
          <p:cNvPr id="40963" name="Picture 3" descr="C:\Users\Sandy Arlinghaus\Documents\My Dropbox\AlmaLach\IphonePhotos\DCIM\823WGTMA\IMG_139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241300"/>
            <a:ext cx="4780844" cy="640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9023423"/>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Alma made beautiful cards, and cards, and more cards!</a:t>
            </a:r>
            <a:endParaRPr lang="en-US" dirty="0"/>
          </a:p>
        </p:txBody>
      </p:sp>
      <p:sp>
        <p:nvSpPr>
          <p:cNvPr id="3" name="Text Placeholder 2"/>
          <p:cNvSpPr>
            <a:spLocks noGrp="1"/>
          </p:cNvSpPr>
          <p:nvPr>
            <p:ph type="body" sz="half" idx="2"/>
          </p:nvPr>
        </p:nvSpPr>
        <p:spPr>
          <a:xfrm>
            <a:off x="1009442" y="2500312"/>
            <a:ext cx="3481387" cy="3290888"/>
          </a:xfrm>
        </p:spPr>
        <p:txBody>
          <a:bodyPr/>
          <a:lstStyle/>
          <a:p>
            <a:r>
              <a:rPr lang="en-US" dirty="0" smtClean="0"/>
              <a:t>She made thousands of cards of her beautiful art.  She gave them to friends, family, neighbors, office and medical staff, doctors, restaurant wait staff, and </a:t>
            </a:r>
            <a:r>
              <a:rPr lang="en-US" dirty="0" err="1" smtClean="0"/>
              <a:t>viturally</a:t>
            </a:r>
            <a:r>
              <a:rPr lang="en-US" dirty="0" smtClean="0"/>
              <a:t> anyone she met.  In fact, in the University of Michigan medical community, many knew her simply as “The Card Lady.”  She is shown in this photo next to her exhibit in the University of Michigan Cardiovascular Center Gift Shop to which she donated boxes of cards for them to use as a fundraiser.</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2500" b="12500"/>
          <a:stretch>
            <a:fillRect/>
          </a:stretch>
        </p:blipFill>
        <p:spPr/>
      </p:pic>
    </p:spTree>
    <p:extLst>
      <p:ext uri="{BB962C8B-B14F-4D97-AF65-F5344CB8AC3E}">
        <p14:creationId xmlns:p14="http://schemas.microsoft.com/office/powerpoint/2010/main" xmlns="" val="3135611067"/>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a:t>
            </a:r>
            <a:endParaRPr lang="en-US" dirty="0"/>
          </a:p>
        </p:txBody>
      </p:sp>
      <p:sp>
        <p:nvSpPr>
          <p:cNvPr id="3" name="Text Placeholder 2"/>
          <p:cNvSpPr>
            <a:spLocks noGrp="1"/>
          </p:cNvSpPr>
          <p:nvPr>
            <p:ph type="body" sz="half" idx="2"/>
          </p:nvPr>
        </p:nvSpPr>
        <p:spPr/>
        <p:txBody>
          <a:bodyPr/>
          <a:lstStyle/>
          <a:p>
            <a:r>
              <a:rPr lang="en-US" dirty="0" smtClean="0"/>
              <a:t>http://www.almalach.com</a:t>
            </a:r>
            <a:endParaRPr lang="en-US"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8475" r="8475"/>
          <a:stretch>
            <a:fillRect/>
          </a:stretch>
        </p:blipFill>
        <p:spPr/>
      </p:pic>
    </p:spTree>
    <p:extLst>
      <p:ext uri="{BB962C8B-B14F-4D97-AF65-F5344CB8AC3E}">
        <p14:creationId xmlns:p14="http://schemas.microsoft.com/office/powerpoint/2010/main" xmlns="" val="3847066295"/>
      </p:ext>
    </p:extLst>
  </p:cSld>
  <p:clrMapOvr>
    <a:masterClrMapping/>
  </p:clrMapOvr>
  <mc:AlternateContent xmlns:mc="http://schemas.openxmlformats.org/markup-compatibility/2006">
    <mc:Choice xmlns:p14="http://schemas.microsoft.com/office/powerpoint/2010/main" xmlns="" Requires="p14">
      <p:transition spd="slow" p14:dur="2000" advTm="10000"/>
    </mc:Choice>
    <mc:Fallback>
      <p:transition spd="slow" advTm="10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Mom’s Mum</a:t>
            </a:r>
            <a:endParaRPr lang="en-US" dirty="0"/>
          </a:p>
        </p:txBody>
      </p:sp>
      <p:sp>
        <p:nvSpPr>
          <p:cNvPr id="3" name="Text Placeholder 2"/>
          <p:cNvSpPr>
            <a:spLocks noGrp="1"/>
          </p:cNvSpPr>
          <p:nvPr>
            <p:ph type="body" sz="half" idx="2"/>
          </p:nvPr>
        </p:nvSpPr>
        <p:spPr/>
        <p:txBody>
          <a:bodyPr/>
          <a:lstStyle/>
          <a:p>
            <a:endParaRPr lang="en-US"/>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1889" r="1889"/>
          <a:stretch>
            <a:fillRect/>
          </a:stretch>
        </p:blipFill>
        <p:spPr/>
      </p:pic>
    </p:spTree>
    <p:extLst>
      <p:ext uri="{BB962C8B-B14F-4D97-AF65-F5344CB8AC3E}">
        <p14:creationId xmlns:p14="http://schemas.microsoft.com/office/powerpoint/2010/main" xmlns="" val="136494939"/>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3481387" cy="1113254"/>
          </a:xfrm>
        </p:spPr>
        <p:txBody>
          <a:bodyPr/>
          <a:lstStyle/>
          <a:p>
            <a:r>
              <a:rPr lang="en-US" dirty="0" smtClean="0"/>
              <a:t>Imaginative backgrounds</a:t>
            </a:r>
            <a:endParaRPr lang="en-US" dirty="0"/>
          </a:p>
        </p:txBody>
      </p:sp>
      <p:sp>
        <p:nvSpPr>
          <p:cNvPr id="3" name="Text Placeholder 2"/>
          <p:cNvSpPr>
            <a:spLocks noGrp="1"/>
          </p:cNvSpPr>
          <p:nvPr>
            <p:ph type="body" sz="half" idx="2"/>
          </p:nvPr>
        </p:nvSpPr>
        <p:spPr>
          <a:xfrm>
            <a:off x="304800" y="2484854"/>
            <a:ext cx="3481387" cy="2530200"/>
          </a:xfrm>
        </p:spPr>
        <p:txBody>
          <a:bodyPr/>
          <a:lstStyle/>
          <a:p>
            <a:r>
              <a:rPr lang="en-US" dirty="0" smtClean="0"/>
              <a:t>Dahlia against carved brass table.</a:t>
            </a:r>
            <a:endParaRPr lang="en-US" dirty="0"/>
          </a:p>
        </p:txBody>
      </p:sp>
      <p:sp>
        <p:nvSpPr>
          <p:cNvPr id="6" name="Picture Placeholder 5"/>
          <p:cNvSpPr>
            <a:spLocks noGrp="1"/>
          </p:cNvSpPr>
          <p:nvPr>
            <p:ph type="pic" sz="quarter" idx="14"/>
          </p:nvPr>
        </p:nvSpPr>
        <p:spPr/>
      </p:sp>
      <p:pic>
        <p:nvPicPr>
          <p:cNvPr id="32770" name="Picture 2" descr="C:\Users\Sandy Arlinghaus\Documents\My Dropbox\AlmaLach\ComputerBackup\Camera\dalhia-pinkish-16.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152401"/>
            <a:ext cx="4953000" cy="6604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4290685"/>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3481387" cy="1113254"/>
          </a:xfrm>
        </p:spPr>
        <p:txBody>
          <a:bodyPr/>
          <a:lstStyle/>
          <a:p>
            <a:r>
              <a:rPr lang="en-US" dirty="0" smtClean="0"/>
              <a:t>Imaginative Foreground</a:t>
            </a:r>
            <a:endParaRPr lang="en-US" dirty="0"/>
          </a:p>
        </p:txBody>
      </p:sp>
      <p:sp>
        <p:nvSpPr>
          <p:cNvPr id="3" name="Text Placeholder 2"/>
          <p:cNvSpPr>
            <a:spLocks noGrp="1"/>
          </p:cNvSpPr>
          <p:nvPr>
            <p:ph type="body" sz="half" idx="2"/>
          </p:nvPr>
        </p:nvSpPr>
        <p:spPr>
          <a:xfrm>
            <a:off x="304800" y="2484854"/>
            <a:ext cx="3481387" cy="2530200"/>
          </a:xfrm>
        </p:spPr>
        <p:txBody>
          <a:bodyPr/>
          <a:lstStyle/>
          <a:p>
            <a:r>
              <a:rPr lang="en-US" dirty="0" err="1" smtClean="0"/>
              <a:t>Lalique</a:t>
            </a:r>
            <a:r>
              <a:rPr lang="en-US" dirty="0" smtClean="0"/>
              <a:t> Madonna behind fish tank</a:t>
            </a:r>
            <a:endParaRPr lang="en-US" dirty="0"/>
          </a:p>
        </p:txBody>
      </p:sp>
      <p:sp>
        <p:nvSpPr>
          <p:cNvPr id="4" name="Picture Placeholder 3"/>
          <p:cNvSpPr>
            <a:spLocks noGrp="1"/>
          </p:cNvSpPr>
          <p:nvPr>
            <p:ph type="pic" sz="quarter" idx="14"/>
          </p:nvPr>
        </p:nvSpPr>
        <p:spPr/>
      </p:sp>
      <p:pic>
        <p:nvPicPr>
          <p:cNvPr id="33794" name="Picture 2" descr="C:\Users\Sandy Arlinghaus\Documents\My Dropbox\AlmaLach\ComputerBackup\Camera\fish-madonna-12-5x7-a.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228600"/>
            <a:ext cx="4711700" cy="6311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17044826"/>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Poplar trees</a:t>
            </a:r>
            <a:endParaRPr lang="en-US" dirty="0"/>
          </a:p>
        </p:txBody>
      </p:sp>
      <p:sp>
        <p:nvSpPr>
          <p:cNvPr id="3" name="Text Placeholder 2"/>
          <p:cNvSpPr>
            <a:spLocks noGrp="1"/>
          </p:cNvSpPr>
          <p:nvPr>
            <p:ph type="body" sz="half" idx="2"/>
          </p:nvPr>
        </p:nvSpPr>
        <p:spPr/>
        <p:txBody>
          <a:bodyPr/>
          <a:lstStyle/>
          <a:p>
            <a:r>
              <a:rPr lang="en-US" dirty="0" err="1" smtClean="0"/>
              <a:t>Photoshopped</a:t>
            </a:r>
            <a:r>
              <a:rPr lang="en-US" dirty="0" smtClean="0"/>
              <a:t> with a flip to make a bilaterally symmetric image.</a:t>
            </a:r>
            <a:endParaRPr lang="en-US" dirty="0"/>
          </a:p>
        </p:txBody>
      </p:sp>
      <p:pic>
        <p:nvPicPr>
          <p:cNvPr id="7" name="Picture Placeholder 6"/>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3949" b="13949"/>
          <a:stretch>
            <a:fillRect/>
          </a:stretch>
        </p:blipFill>
        <p:spPr/>
      </p:pic>
    </p:spTree>
    <p:extLst>
      <p:ext uri="{BB962C8B-B14F-4D97-AF65-F5344CB8AC3E}">
        <p14:creationId xmlns:p14="http://schemas.microsoft.com/office/powerpoint/2010/main" xmlns="" val="3496382706"/>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Parents, Clara E. </a:t>
            </a:r>
            <a:r>
              <a:rPr lang="en-US" dirty="0" err="1" smtClean="0"/>
              <a:t>Boeker</a:t>
            </a:r>
            <a:r>
              <a:rPr lang="en-US" dirty="0" smtClean="0"/>
              <a:t> and John H. </a:t>
            </a:r>
            <a:r>
              <a:rPr lang="en-US" dirty="0" err="1" smtClean="0"/>
              <a:t>Satorius</a:t>
            </a:r>
            <a:r>
              <a:rPr lang="en-US" dirty="0" smtClean="0"/>
              <a:t>, Petersburg, Illinois</a:t>
            </a:r>
          </a:p>
          <a:p>
            <a:r>
              <a:rPr lang="en-US" dirty="0" smtClean="0"/>
              <a:t>Sister, Mary </a:t>
            </a:r>
            <a:r>
              <a:rPr lang="en-US" dirty="0" err="1" smtClean="0"/>
              <a:t>Satorius</a:t>
            </a:r>
            <a:r>
              <a:rPr lang="en-US" dirty="0" smtClean="0"/>
              <a:t> </a:t>
            </a:r>
            <a:r>
              <a:rPr lang="en-US" dirty="0" err="1" smtClean="0"/>
              <a:t>Eheart</a:t>
            </a:r>
            <a:r>
              <a:rPr lang="en-US" dirty="0" smtClean="0"/>
              <a:t>, 1912 – 2001.</a:t>
            </a:r>
          </a:p>
          <a:p>
            <a:r>
              <a:rPr lang="en-US" dirty="0" smtClean="0"/>
              <a:t>Donald Frederick </a:t>
            </a:r>
            <a:r>
              <a:rPr lang="en-US" dirty="0" err="1" smtClean="0"/>
              <a:t>Lach</a:t>
            </a:r>
            <a:r>
              <a:rPr lang="en-US" dirty="0" smtClean="0"/>
              <a:t> (1917 – 2000), husband, married March 18, 1939</a:t>
            </a:r>
          </a:p>
          <a:p>
            <a:r>
              <a:rPr lang="en-US" dirty="0" smtClean="0"/>
              <a:t>Daughter, Sandra Judith </a:t>
            </a:r>
            <a:r>
              <a:rPr lang="en-US" dirty="0" err="1" smtClean="0"/>
              <a:t>Lach</a:t>
            </a:r>
            <a:r>
              <a:rPr lang="en-US" dirty="0" smtClean="0"/>
              <a:t>, born April 18, 1943</a:t>
            </a:r>
          </a:p>
          <a:p>
            <a:r>
              <a:rPr lang="en-US" dirty="0" smtClean="0"/>
              <a:t>Son-in-Law, William Charles Arlinghaus, wedding September 3, 1966.</a:t>
            </a:r>
          </a:p>
          <a:p>
            <a:r>
              <a:rPr lang="en-US" dirty="0" smtClean="0"/>
              <a:t>Grandson, William Edward Arlinghaus, born June 24, 1967</a:t>
            </a:r>
          </a:p>
          <a:p>
            <a:r>
              <a:rPr lang="en-US" dirty="0" smtClean="0"/>
              <a:t>Great-grandson, David Edward Voorhees Arlinghaus, born June 7, 1991.</a:t>
            </a:r>
          </a:p>
          <a:p>
            <a:r>
              <a:rPr lang="en-US" dirty="0" smtClean="0"/>
              <a:t>Great-great-grandson, Edwin Arlinghaus, born March 6, 2014.</a:t>
            </a:r>
            <a:endParaRPr lang="en-US" dirty="0"/>
          </a:p>
        </p:txBody>
      </p:sp>
    </p:spTree>
    <p:extLst>
      <p:ext uri="{BB962C8B-B14F-4D97-AF65-F5344CB8AC3E}">
        <p14:creationId xmlns:p14="http://schemas.microsoft.com/office/powerpoint/2010/main" xmlns="" val="2097596055"/>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Tulip tree flower</a:t>
            </a:r>
            <a:endParaRPr lang="en-US" dirty="0"/>
          </a:p>
        </p:txBody>
      </p:sp>
      <p:sp>
        <p:nvSpPr>
          <p:cNvPr id="3" name="Text Placeholder 2"/>
          <p:cNvSpPr>
            <a:spLocks noGrp="1"/>
          </p:cNvSpPr>
          <p:nvPr>
            <p:ph type="body" sz="half" idx="2"/>
          </p:nvPr>
        </p:nvSpPr>
        <p:spPr/>
        <p:txBody>
          <a:bodyPr/>
          <a:lstStyle/>
          <a:p>
            <a:r>
              <a:rPr lang="en-US" dirty="0" smtClean="0"/>
              <a:t>Alma’s father placed one on the grave of Ann Rutledge in downstate Illinois.  Alma gathered seeds from that tree and planted two in front of 5750 Kenwood where the trees had long lives.  Later, in Ann Arbor, her condo association planted one (from different seed stock) outside the window of her apartment there.</a:t>
            </a:r>
          </a:p>
          <a:p>
            <a:r>
              <a:rPr lang="en-US" sz="2400" i="1" dirty="0" smtClean="0"/>
              <a:t>Tradition continues…</a:t>
            </a:r>
            <a:endParaRPr lang="en-US" sz="2400" i="1" dirty="0"/>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0672" b="10672"/>
          <a:stretch>
            <a:fillRect/>
          </a:stretch>
        </p:blipFill>
        <p:spPr/>
      </p:pic>
    </p:spTree>
    <p:extLst>
      <p:ext uri="{BB962C8B-B14F-4D97-AF65-F5344CB8AC3E}">
        <p14:creationId xmlns:p14="http://schemas.microsoft.com/office/powerpoint/2010/main" xmlns="" val="160412261"/>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p:txBody>
          <a:bodyPr/>
          <a:lstStyle/>
          <a:p>
            <a:endParaRPr lang="en-US"/>
          </a:p>
        </p:txBody>
      </p:sp>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t="15896" b="15896"/>
          <a:stretch>
            <a:fillRect/>
          </a:stretch>
        </p:blipFill>
        <p:spPr>
          <a:xfrm>
            <a:off x="5562600" y="3048000"/>
            <a:ext cx="3429000" cy="3429000"/>
          </a:xfrm>
        </p:spPr>
      </p:pic>
      <p:pic>
        <p:nvPicPr>
          <p:cNvPr id="21506" name="Picture 2" descr="C:\Users\Sandy Arlinghaus\Documents\My Dropbox\AlmaLach\QuadClub\meetingv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609600"/>
            <a:ext cx="2333625" cy="29241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descr="C:\Users\Sandy Arlinghaus\Documents\My Dropbox\AlmaLach\LachDonald199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52800" y="1752600"/>
            <a:ext cx="1857375" cy="3133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6283903"/>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Asia in the Eyes of Europe</a:t>
            </a:r>
            <a:br>
              <a:rPr lang="en-US" dirty="0" smtClean="0"/>
            </a:br>
            <a:r>
              <a:rPr lang="en-US" dirty="0" smtClean="0"/>
              <a:t>Sixteenth through Eighteenth Centuries</a:t>
            </a:r>
            <a:endParaRPr lang="en-US" dirty="0"/>
          </a:p>
        </p:txBody>
      </p:sp>
      <p:sp>
        <p:nvSpPr>
          <p:cNvPr id="3" name="Text Placeholder 2"/>
          <p:cNvSpPr>
            <a:spLocks noGrp="1"/>
          </p:cNvSpPr>
          <p:nvPr>
            <p:ph type="body" sz="half" idx="2"/>
          </p:nvPr>
        </p:nvSpPr>
        <p:spPr/>
        <p:txBody>
          <a:bodyPr/>
          <a:lstStyle/>
          <a:p>
            <a:r>
              <a:rPr lang="en-US" dirty="0" smtClean="0"/>
              <a:t>Donald F. </a:t>
            </a:r>
            <a:r>
              <a:rPr lang="en-US" dirty="0" err="1" smtClean="0"/>
              <a:t>Lach</a:t>
            </a:r>
            <a:r>
              <a:rPr lang="en-US" dirty="0" smtClean="0"/>
              <a:t> (with selected photography by Alma S. </a:t>
            </a:r>
            <a:r>
              <a:rPr lang="en-US" dirty="0" err="1" smtClean="0"/>
              <a:t>Lach</a:t>
            </a:r>
            <a:r>
              <a:rPr lang="en-US" dirty="0" smtClean="0"/>
              <a:t>).  Held in the Department of Special Collections, the University of Chicago Library, January 23 – May 1, 1991.</a:t>
            </a:r>
            <a:endParaRPr lang="en-US" dirty="0"/>
          </a:p>
        </p:txBody>
      </p:sp>
      <p:sp>
        <p:nvSpPr>
          <p:cNvPr id="4" name="Picture Placeholder 3"/>
          <p:cNvSpPr>
            <a:spLocks noGrp="1"/>
          </p:cNvSpPr>
          <p:nvPr>
            <p:ph type="pic" sz="quarter" idx="14"/>
          </p:nvPr>
        </p:nvSpPr>
        <p:spPr/>
      </p:sp>
      <p:pic>
        <p:nvPicPr>
          <p:cNvPr id="3075" name="Picture 3" descr="C:\Users\Sandy Arlinghaus\Documents\My Dropbox\AlmaLach\QuadClub\AsiaDisplayPost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198" y="914400"/>
            <a:ext cx="1724025" cy="26479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Sandy Arlinghaus\Documents\My Dropbox\AlmaLach\QuadClub\AsiaDispla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9724" y="4295775"/>
            <a:ext cx="2466975" cy="1847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0326588"/>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519" y="194846"/>
            <a:ext cx="3481387" cy="1113254"/>
          </a:xfrm>
        </p:spPr>
        <p:txBody>
          <a:bodyPr>
            <a:normAutofit fontScale="90000"/>
          </a:bodyPr>
          <a:lstStyle/>
          <a:p>
            <a:r>
              <a:rPr lang="en-US" dirty="0" smtClean="0"/>
              <a:t>Wedding, Sandy and Bill, September 3, 1966</a:t>
            </a:r>
            <a:endParaRPr lang="en-US" dirty="0"/>
          </a:p>
        </p:txBody>
      </p:sp>
      <p:sp>
        <p:nvSpPr>
          <p:cNvPr id="3" name="Text Placeholder 2"/>
          <p:cNvSpPr>
            <a:spLocks noGrp="1"/>
          </p:cNvSpPr>
          <p:nvPr>
            <p:ph type="body" sz="half" idx="2"/>
          </p:nvPr>
        </p:nvSpPr>
        <p:spPr/>
        <p:txBody>
          <a:bodyPr/>
          <a:lstStyle/>
          <a:p>
            <a:endParaRPr lang="en-US"/>
          </a:p>
        </p:txBody>
      </p:sp>
      <p:sp>
        <p:nvSpPr>
          <p:cNvPr id="4" name="Picture Placeholder 3"/>
          <p:cNvSpPr>
            <a:spLocks noGrp="1"/>
          </p:cNvSpPr>
          <p:nvPr>
            <p:ph type="pic" sz="quarter" idx="14"/>
          </p:nvPr>
        </p:nvSpPr>
        <p:spPr/>
      </p:sp>
      <p:pic>
        <p:nvPicPr>
          <p:cNvPr id="15364" name="Picture 4" descr="C:\Users\Sandy Arlinghaus\Documents\My Dropbox\AlmaLach\QuadClub\WeddingCak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4587" y="4131027"/>
            <a:ext cx="1781175" cy="2562225"/>
          </a:xfrm>
          <a:prstGeom prst="rect">
            <a:avLst/>
          </a:prstGeom>
          <a:noFill/>
          <a:extLst>
            <a:ext uri="{909E8E84-426E-40DD-AFC4-6F175D3DCCD1}">
              <a14:hiddenFill xmlns:a14="http://schemas.microsoft.com/office/drawing/2010/main" xmlns="">
                <a:solidFill>
                  <a:srgbClr val="FFFFFF"/>
                </a:solidFill>
              </a14:hiddenFill>
            </a:ext>
          </a:extLst>
        </p:spPr>
      </p:pic>
      <p:pic>
        <p:nvPicPr>
          <p:cNvPr id="15366" name="Picture 6" descr="C:\Users\Sandy Arlinghaus\Documents\My Dropbox\AlmaLach\w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9600" y="304800"/>
            <a:ext cx="4422774" cy="6388452"/>
          </a:xfrm>
          <a:prstGeom prst="rect">
            <a:avLst/>
          </a:prstGeom>
          <a:noFill/>
          <a:extLst>
            <a:ext uri="{909E8E84-426E-40DD-AFC4-6F175D3DCCD1}">
              <a14:hiddenFill xmlns:a14="http://schemas.microsoft.com/office/drawing/2010/main" xmlns="">
                <a:solidFill>
                  <a:srgbClr val="FFFFFF"/>
                </a:solidFill>
              </a14:hiddenFill>
            </a:ext>
          </a:extLst>
        </p:spPr>
      </p:pic>
      <p:pic>
        <p:nvPicPr>
          <p:cNvPr id="15367" name="Picture 7" descr="C:\Users\Sandy Arlinghaus\Documents\My Dropbox\AlmaLach\w2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4000" y="1333500"/>
            <a:ext cx="3852426" cy="2673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4319577"/>
      </p:ext>
    </p:extLst>
  </p:cSld>
  <p:clrMapOvr>
    <a:masterClrMapping/>
  </p:clrMapOvr>
  <mc:AlternateContent xmlns:mc="http://schemas.openxmlformats.org/markup-compatibility/2006">
    <mc:Choice xmlns:p14="http://schemas.microsoft.com/office/powerpoint/2010/main" xmlns="" Requires="p14">
      <p:transition spd="slow" p14:dur="2000" advTm="15000"/>
    </mc:Choice>
    <mc:Fallback>
      <p:transition spd="slow" advTm="15000"/>
    </mc:Fallback>
  </mc:AlternateContent>
  <p:timing>
    <p:tnLst>
      <p:par>
        <p:cTn id="1" dur="indefinite" restart="never" nodeType="tmRoot"/>
      </p:par>
    </p:tnLst>
  </p:timing>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Autumn</Template>
  <TotalTime>10762</TotalTime>
  <Words>2351</Words>
  <Application>Microsoft Office PowerPoint</Application>
  <PresentationFormat>On-screen Show (4:3)</PresentationFormat>
  <Paragraphs>192</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Autumn</vt:lpstr>
      <vt:lpstr>Alma Lach Celebration of Life</vt:lpstr>
      <vt:lpstr>Slide 2</vt:lpstr>
      <vt:lpstr>Slide 3</vt:lpstr>
      <vt:lpstr>Alma’s Culinary Philosophy</vt:lpstr>
      <vt:lpstr>Flower of Life</vt:lpstr>
      <vt:lpstr>Family</vt:lpstr>
      <vt:lpstr>Slide 7</vt:lpstr>
      <vt:lpstr>Asia in the Eyes of Europe Sixteenth through Eighteenth Centuries</vt:lpstr>
      <vt:lpstr>Wedding, Sandy and Bill, September 3, 1966</vt:lpstr>
      <vt:lpstr>A Visit to Ann Arbor</vt:lpstr>
      <vt:lpstr>Four Generations!  2014.   The sun sets on one and rises on another…</vt:lpstr>
      <vt:lpstr>Education</vt:lpstr>
      <vt:lpstr>Slide 13</vt:lpstr>
      <vt:lpstr>Teaching</vt:lpstr>
      <vt:lpstr>Slide 15</vt:lpstr>
      <vt:lpstr>Alma’s Assistants:  Diane Morgan and Others</vt:lpstr>
      <vt:lpstr>Family Salute to Alma’s and Donald’s Colleague:  Ted Foss--and to their many other friends and colleagues.</vt:lpstr>
      <vt:lpstr>Sandy learned, too!</vt:lpstr>
      <vt:lpstr>Memberships, Organizations, and Clubs</vt:lpstr>
      <vt:lpstr>Travels</vt:lpstr>
      <vt:lpstr>Publications, Patents, and Inventions</vt:lpstr>
      <vt:lpstr>Publications, Patents, and Inventions</vt:lpstr>
      <vt:lpstr>Slide 23</vt:lpstr>
      <vt:lpstr>1959, Hart Publishing</vt:lpstr>
      <vt:lpstr>1970, Harper and Row</vt:lpstr>
      <vt:lpstr>1974:  University of Chicago Press</vt:lpstr>
      <vt:lpstr>Slide 27</vt:lpstr>
      <vt:lpstr>Slide 28</vt:lpstr>
      <vt:lpstr>Slide 29</vt:lpstr>
      <vt:lpstr>Curled hot dog</vt:lpstr>
      <vt:lpstr>Work Experience</vt:lpstr>
      <vt:lpstr>Shoreland Hall;  Resident Masters</vt:lpstr>
      <vt:lpstr>Sun-Times Test Kitchen:   5759 Kenwood Ave.</vt:lpstr>
      <vt:lpstr>Media Exposure </vt:lpstr>
      <vt:lpstr>Caricatures:  Sun-Times and a cartoon </vt:lpstr>
      <vt:lpstr>Slide 36</vt:lpstr>
      <vt:lpstr>Ann Arbor City Club</vt:lpstr>
      <vt:lpstr>Awards and Honors</vt:lpstr>
      <vt:lpstr>Les Anysetiers du Roi</vt:lpstr>
      <vt:lpstr>Peeking in the oven.</vt:lpstr>
      <vt:lpstr>Les Dames d’Escoffier</vt:lpstr>
      <vt:lpstr>Two scanned floral images installed in the ‘consult room’ of The University of Michigan Cardiovascular Center.   This room is one where patients come who are anticipating counseling in regard to a possible heart transplant.  Alma’s preventive cardiologist, Dr. Kim Eagle (not shown here; a pacemaker technician is shown here) suggested that something as beautiful as her art would work well in a room in which difficult conversation was taking place.</vt:lpstr>
      <vt:lpstr>Computer Art</vt:lpstr>
      <vt:lpstr>Slide 44</vt:lpstr>
      <vt:lpstr>Gourds become birds</vt:lpstr>
      <vt:lpstr>Rabbit becomes globe</vt:lpstr>
      <vt:lpstr>View from her Apartment:  Chicago</vt:lpstr>
      <vt:lpstr>View from her Apartment:   Ann Arbor</vt:lpstr>
      <vt:lpstr>Selected scanned flowers</vt:lpstr>
      <vt:lpstr>Scanned shrimp on the half shell</vt:lpstr>
      <vt:lpstr>Sand Dollar</vt:lpstr>
      <vt:lpstr>Stuffed animals were fun</vt:lpstr>
      <vt:lpstr>Balloon Friends</vt:lpstr>
      <vt:lpstr>Alma made beautiful cards, and cards, and more cards!</vt:lpstr>
      <vt:lpstr>Website</vt:lpstr>
      <vt:lpstr>Mom’s Mum</vt:lpstr>
      <vt:lpstr>Imaginative backgrounds</vt:lpstr>
      <vt:lpstr>Imaginative Foreground</vt:lpstr>
      <vt:lpstr>Poplar trees</vt:lpstr>
      <vt:lpstr>Tulip tree flower</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Alma Lach Celebration of Life</dc:title>
  <dc:creator>Sandy Arlinghaus</dc:creator>
  <cp:lastModifiedBy>Alma</cp:lastModifiedBy>
  <cp:revision>96</cp:revision>
  <dcterms:created xsi:type="dcterms:W3CDTF">2014-04-20T11:10:35Z</dcterms:created>
  <dcterms:modified xsi:type="dcterms:W3CDTF">2015-07-31T16:40:39Z</dcterms:modified>
</cp:coreProperties>
</file>