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sldIdLst>
    <p:sldId id="256" r:id="rId2"/>
    <p:sldId id="258" r:id="rId3"/>
    <p:sldId id="261" r:id="rId4"/>
    <p:sldId id="262" r:id="rId5"/>
    <p:sldId id="296" r:id="rId6"/>
    <p:sldId id="297" r:id="rId7"/>
    <p:sldId id="298" r:id="rId8"/>
    <p:sldId id="266" r:id="rId9"/>
    <p:sldId id="284" r:id="rId10"/>
    <p:sldId id="285" r:id="rId11"/>
    <p:sldId id="267" r:id="rId12"/>
    <p:sldId id="268" r:id="rId13"/>
    <p:sldId id="269" r:id="rId14"/>
    <p:sldId id="270" r:id="rId15"/>
    <p:sldId id="294" r:id="rId16"/>
    <p:sldId id="293" r:id="rId17"/>
    <p:sldId id="271" r:id="rId18"/>
    <p:sldId id="272" r:id="rId19"/>
    <p:sldId id="273" r:id="rId20"/>
    <p:sldId id="292" r:id="rId21"/>
    <p:sldId id="274" r:id="rId22"/>
    <p:sldId id="275" r:id="rId23"/>
    <p:sldId id="276" r:id="rId24"/>
    <p:sldId id="277" r:id="rId25"/>
    <p:sldId id="278" r:id="rId26"/>
    <p:sldId id="279" r:id="rId27"/>
    <p:sldId id="280" r:id="rId28"/>
    <p:sldId id="281" r:id="rId29"/>
    <p:sldId id="282" r:id="rId30"/>
    <p:sldId id="283" r:id="rId31"/>
    <p:sldId id="290" r:id="rId32"/>
    <p:sldId id="291" r:id="rId33"/>
    <p:sldId id="286" r:id="rId34"/>
    <p:sldId id="287" r:id="rId35"/>
    <p:sldId id="288" r:id="rId36"/>
    <p:sldId id="28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149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5AE6B1-3AEA-4D4F-8785-015BCA494117}" type="datetimeFigureOut">
              <a:rPr lang="en-US" smtClean="0"/>
              <a:t>10/11/2011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2A0D98-C5AC-417C-9A1A-189FE8DBE4E0}" type="slidenum">
              <a:rPr lang="en-US" smtClean="0"/>
              <a:t>‹#›</a:t>
            </a:fld>
            <a:endParaRPr lang="en-US"/>
          </a:p>
        </p:txBody>
      </p:sp>
    </p:spTree>
    <p:extLst>
      <p:ext uri="{BB962C8B-B14F-4D97-AF65-F5344CB8AC3E}">
        <p14:creationId xmlns:p14="http://schemas.microsoft.com/office/powerpoint/2010/main" val="689901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E42D41-6012-43A9-AEDA-A69695B90466}"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4169D0-0A0F-4C0E-B6CF-3FBD7A9B99EE}"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4B9C143-E099-45A4-B467-D05C27E924B3}" type="datetimeFigureOut">
              <a:rPr lang="en-US" smtClean="0"/>
              <a:pPr/>
              <a:t>10/11/2011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AB29DAD-A7C6-424D-9BC0-B10365D8639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B9C143-E099-45A4-B467-D05C27E924B3}" type="datetimeFigureOut">
              <a:rPr lang="en-US" smtClean="0"/>
              <a:pPr/>
              <a:t>10/11/2011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29DAD-A7C6-424D-9BC0-B10365D863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B9C143-E099-45A4-B467-D05C27E924B3}" type="datetimeFigureOut">
              <a:rPr lang="en-US" smtClean="0"/>
              <a:pPr/>
              <a:t>10/11/2011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29DAD-A7C6-424D-9BC0-B10365D8639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B9C143-E099-45A4-B467-D05C27E924B3}" type="datetimeFigureOut">
              <a:rPr lang="en-US" smtClean="0"/>
              <a:pPr/>
              <a:t>10/11/2011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29DAD-A7C6-424D-9BC0-B10365D8639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4B9C143-E099-45A4-B467-D05C27E924B3}" type="datetimeFigureOut">
              <a:rPr lang="en-US" smtClean="0"/>
              <a:pPr/>
              <a:t>10/11/2011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29DAD-A7C6-424D-9BC0-B10365D8639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4B9C143-E099-45A4-B467-D05C27E924B3}" type="datetimeFigureOut">
              <a:rPr lang="en-US" smtClean="0"/>
              <a:pPr/>
              <a:t>10/11/2011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29DAD-A7C6-424D-9BC0-B10365D8639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4B9C143-E099-45A4-B467-D05C27E924B3}" type="datetimeFigureOut">
              <a:rPr lang="en-US" smtClean="0"/>
              <a:pPr/>
              <a:t>10/11/2011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B29DAD-A7C6-424D-9BC0-B10365D863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4B9C143-E099-45A4-B467-D05C27E924B3}" type="datetimeFigureOut">
              <a:rPr lang="en-US" smtClean="0"/>
              <a:pPr/>
              <a:t>10/11/2011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B29DAD-A7C6-424D-9BC0-B10365D863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B9C143-E099-45A4-B467-D05C27E924B3}" type="datetimeFigureOut">
              <a:rPr lang="en-US" smtClean="0"/>
              <a:pPr/>
              <a:t>10/11/2011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B29DAD-A7C6-424D-9BC0-B10365D863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4B9C143-E099-45A4-B467-D05C27E924B3}" type="datetimeFigureOut">
              <a:rPr lang="en-US" smtClean="0"/>
              <a:pPr/>
              <a:t>10/11/2011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29DAD-A7C6-424D-9BC0-B10365D863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4B9C143-E099-45A4-B467-D05C27E924B3}" type="datetimeFigureOut">
              <a:rPr lang="en-US" smtClean="0"/>
              <a:pPr/>
              <a:t>10/11/2011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AB29DAD-A7C6-424D-9BC0-B10365D8639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4B9C143-E099-45A4-B467-D05C27E924B3}" type="datetimeFigureOut">
              <a:rPr lang="en-US" smtClean="0"/>
              <a:pPr/>
              <a:t>10/11/2011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AB29DAD-A7C6-424D-9BC0-B10365D8639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med.umich.edu/obgyn/research/global/staff.htm" TargetMode="External"/><Relationship Id="rId2" Type="http://schemas.openxmlformats.org/officeDocument/2006/relationships/hyperlink" Target="http://www.umich.edu/~csfound/545/1996/rasolofoson.html" TargetMode="External"/><Relationship Id="rId1" Type="http://schemas.openxmlformats.org/officeDocument/2006/relationships/slideLayout" Target="../slideLayouts/slideLayout2.xml"/><Relationship Id="rId4" Type="http://schemas.openxmlformats.org/officeDocument/2006/relationships/hyperlink" Target="http://www.gap.uidaho.edu/bulletins/13/Reader.htm"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www-personal.umich.edu/~sarhaus/courses/UP507_W2003/lykim/html/507_project.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personal.umich.edu/~sarhaus/courses/UP507_W2001/HSHOON/FinalWebPages/index.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personal.umich.edu/~copyrght/image/solstice/win04/TwoRiversRidge/article.html" TargetMode="External"/><Relationship Id="rId2" Type="http://schemas.openxmlformats.org/officeDocument/2006/relationships/hyperlink" Target="http://www-personal.umich.edu/~sarhaus/courses/NRE530_F1999/12pvincent/Tin_Home.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www-personal.umich.edu/~copyrght/image/solstice/sum02/Noguchi.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facebook.com/people/Hyeyun-Lee/549084516" TargetMode="External"/><Relationship Id="rId2" Type="http://schemas.openxmlformats.org/officeDocument/2006/relationships/hyperlink" Target="http://www-personal.umich.edu/~copyrght/image/solstice/sum02/Yun/yun.html"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hyperlink" Target="http://www-personal.umich.edu/~copyrght/image/solstice/sum02/kim.html" TargetMode="External"/><Relationship Id="rId2" Type="http://schemas.openxmlformats.org/officeDocument/2006/relationships/hyperlink" Target="http://www-personal.umich.edu/~sarhaus/courses/UP507_W2002/kimey/html/UP507.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www.lc.ncu.edu.tw/main/english/faculty.php"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personal.umich.edu/~copyrght/image/solstice/sols195.html" TargetMode="External"/><Relationship Id="rId2" Type="http://schemas.openxmlformats.org/officeDocument/2006/relationships/hyperlink" Target="http://www.umich.edu/~csfound/545/1994/wallace/monog20.html#Chapter3" TargetMode="External"/><Relationship Id="rId1" Type="http://schemas.openxmlformats.org/officeDocument/2006/relationships/slideLayout" Target="../slideLayouts/slideLayout2.xml"/><Relationship Id="rId4" Type="http://schemas.openxmlformats.org/officeDocument/2006/relationships/hyperlink" Target="http://www.imagenet.or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imagenet.org/" TargetMode="External"/><Relationship Id="rId2" Type="http://schemas.openxmlformats.org/officeDocument/2006/relationships/hyperlink" Target="http://pppm.uoregon.edu/index.cfm?mode=faculty&amp;page=marcschlossbe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cas.umt.edu/evst/faculty_saha.ht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smartgrowth.umd.edu/whoweare/Iyer_CV.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umich.edu/~csfound/545/1996/545_96.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airhead.cnt.org/About/who_is_airhead.php?sid=e23762cd1109998ede288c273a10194a" TargetMode="External"/><Relationship Id="rId2" Type="http://schemas.openxmlformats.org/officeDocument/2006/relationships/hyperlink" Target="http://www-personal.umich.edu/~sarhaus/courses/NRE530_F1998/rosscaff/assoc.ht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iucn.org/about/union/secretariat/offices/europe/contacts/staff.cfm" TargetMode="External"/><Relationship Id="rId2" Type="http://schemas.openxmlformats.org/officeDocument/2006/relationships/hyperlink" Target="http://www.umich.edu/~csfound/545/1995/aishton.ht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esdevaluation.org/images/PP_Astrid_Hillers_final_2.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roeper.org/TheRoeperSchool/atSchool/upperSchool/faculty.aspx" TargetMode="External"/><Relationship Id="rId2" Type="http://schemas.openxmlformats.org/officeDocument/2006/relationships/hyperlink" Target="http://www-personal.umich.edu/~copyrght/image/solstice/sols196.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www.umich.edu/~csfound/545/"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umich.edu/~csfound/545/1996/545_96.html" TargetMode="External"/><Relationship Id="rId2" Type="http://schemas.openxmlformats.org/officeDocument/2006/relationships/hyperlink" Target="http://www.umich.edu/~csfound/545/1995/index.htm" TargetMode="External"/><Relationship Id="rId1" Type="http://schemas.openxmlformats.org/officeDocument/2006/relationships/slideLayout" Target="../slideLayouts/slideLayout2.xml"/><Relationship Id="rId4" Type="http://schemas.openxmlformats.org/officeDocument/2006/relationships/hyperlink" Target="http://www.umich.edu/~csfound/545/1996/smith.htm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umich.edu/~csfound/545/1998/545_98.htm" TargetMode="External"/><Relationship Id="rId2" Type="http://schemas.openxmlformats.org/officeDocument/2006/relationships/hyperlink" Target="http://www.umich.edu/~csfound/545/1997/index.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86200"/>
            <a:ext cx="7851648" cy="18288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CSF Intern </a:t>
            </a:r>
            <a:r>
              <a:rPr lang="en-US" dirty="0" err="1" smtClean="0"/>
              <a:t>Programme</a:t>
            </a:r>
            <a:r>
              <a:rPr lang="en-US" dirty="0" smtClean="0"/>
              <a:t>:</a:t>
            </a:r>
            <a:br>
              <a:rPr lang="en-US" dirty="0" smtClean="0"/>
            </a:br>
            <a:r>
              <a:rPr lang="en-US" sz="4000" dirty="0" smtClean="0"/>
              <a:t/>
            </a:r>
            <a:br>
              <a:rPr lang="en-US" sz="4000" dirty="0" smtClean="0"/>
            </a:br>
            <a:r>
              <a:rPr lang="en-US" sz="4000" dirty="0"/>
              <a:t>H</a:t>
            </a:r>
            <a:r>
              <a:rPr lang="en-US" sz="4000" dirty="0" smtClean="0"/>
              <a:t>onorary Interns</a:t>
            </a:r>
            <a:r>
              <a:rPr lang="en-US" dirty="0" smtClean="0"/>
              <a:t/>
            </a:r>
            <a:br>
              <a:rPr lang="en-US" dirty="0" smtClean="0"/>
            </a:br>
            <a:r>
              <a:rPr lang="en-US" sz="2000" dirty="0" smtClean="0"/>
              <a:t>Sandra L. </a:t>
            </a:r>
            <a:r>
              <a:rPr lang="en-US" sz="2000" dirty="0" err="1" smtClean="0"/>
              <a:t>Arlinghaus</a:t>
            </a:r>
            <a:r>
              <a:rPr lang="en-US" sz="2000" dirty="0" smtClean="0"/>
              <a:t>, </a:t>
            </a:r>
            <a:r>
              <a:rPr lang="en-US" sz="2000" dirty="0" err="1" smtClean="0"/>
              <a:t>Programme</a:t>
            </a:r>
            <a:r>
              <a:rPr lang="en-US" sz="2000" dirty="0" smtClean="0"/>
              <a:t> Director</a:t>
            </a:r>
            <a:br>
              <a:rPr lang="en-US" sz="2000" dirty="0" smtClean="0"/>
            </a:br>
            <a:r>
              <a:rPr lang="en-US" sz="2000" dirty="0"/>
              <a:t/>
            </a:r>
            <a:br>
              <a:rPr lang="en-US" sz="2000" dirty="0"/>
            </a:br>
            <a:r>
              <a:rPr lang="en-US" sz="2000" dirty="0" smtClean="0"/>
              <a:t/>
            </a:r>
            <a:br>
              <a:rPr lang="en-US" sz="2000" dirty="0" smtClean="0"/>
            </a:br>
            <a:r>
              <a:rPr lang="en-US" sz="4000" dirty="0" smtClean="0"/>
              <a:t>Paid Interns</a:t>
            </a:r>
            <a:br>
              <a:rPr lang="en-US" sz="4000" dirty="0" smtClean="0"/>
            </a:br>
            <a:r>
              <a:rPr lang="en-US" sz="2000" dirty="0" smtClean="0"/>
              <a:t>Kris S. </a:t>
            </a:r>
            <a:r>
              <a:rPr lang="en-US" sz="2000" dirty="0" err="1" smtClean="0"/>
              <a:t>Oswalt</a:t>
            </a:r>
            <a:r>
              <a:rPr lang="en-US" sz="2000" dirty="0" smtClean="0"/>
              <a:t>, </a:t>
            </a:r>
            <a:r>
              <a:rPr lang="en-US" sz="2000" dirty="0" err="1" smtClean="0"/>
              <a:t>Programme</a:t>
            </a:r>
            <a:r>
              <a:rPr lang="en-US" sz="2000" dirty="0" smtClean="0"/>
              <a:t> Director</a:t>
            </a:r>
            <a:r>
              <a:rPr lang="en-US" dirty="0" smtClean="0"/>
              <a:t/>
            </a:r>
            <a:br>
              <a:rPr lang="en-US" dirty="0" smtClean="0"/>
            </a:br>
            <a:r>
              <a:rPr lang="en-US" dirty="0"/>
              <a:t/>
            </a:r>
            <a:br>
              <a:rPr lang="en-US" dirty="0"/>
            </a:br>
            <a:endParaRPr lang="en-US" dirty="0"/>
          </a:p>
        </p:txBody>
      </p:sp>
      <p:sp>
        <p:nvSpPr>
          <p:cNvPr id="3" name="Subtitle 2"/>
          <p:cNvSpPr>
            <a:spLocks noGrp="1"/>
          </p:cNvSpPr>
          <p:nvPr>
            <p:ph type="subTitle" idx="1"/>
          </p:nvPr>
        </p:nvSpPr>
        <p:spPr>
          <a:xfrm>
            <a:off x="533400" y="4935416"/>
            <a:ext cx="7854696" cy="45719"/>
          </a:xfrm>
        </p:spPr>
        <p:txBody>
          <a:bodyPr>
            <a:normAutofit fontScale="25000" lnSpcReduction="20000"/>
          </a:bodyPr>
          <a:lstStyle/>
          <a:p>
            <a:endParaRPr lang="en-US" dirty="0"/>
          </a:p>
        </p:txBody>
      </p:sp>
      <p:sp>
        <p:nvSpPr>
          <p:cNvPr id="6" name="TextBox 5"/>
          <p:cNvSpPr txBox="1"/>
          <p:nvPr/>
        </p:nvSpPr>
        <p:spPr>
          <a:xfrm>
            <a:off x="1905000" y="5334000"/>
            <a:ext cx="5715000" cy="646331"/>
          </a:xfrm>
          <a:prstGeom prst="rect">
            <a:avLst/>
          </a:prstGeom>
          <a:noFill/>
        </p:spPr>
        <p:txBody>
          <a:bodyPr wrap="square" rtlCol="0">
            <a:spAutoFit/>
          </a:bodyPr>
          <a:lstStyle/>
          <a:p>
            <a:pPr algn="ctr"/>
            <a:r>
              <a:rPr lang="en-US" sz="3600" dirty="0" smtClean="0">
                <a:solidFill>
                  <a:schemeClr val="bg2">
                    <a:lumMod val="20000"/>
                    <a:lumOff val="80000"/>
                  </a:schemeClr>
                </a:solidFill>
                <a:latin typeface="+mj-lt"/>
              </a:rPr>
              <a:t>16</a:t>
            </a:r>
            <a:r>
              <a:rPr lang="en-US" sz="3600" baseline="30000" dirty="0" smtClean="0">
                <a:solidFill>
                  <a:schemeClr val="bg2">
                    <a:lumMod val="20000"/>
                    <a:lumOff val="80000"/>
                  </a:schemeClr>
                </a:solidFill>
                <a:latin typeface="+mj-lt"/>
              </a:rPr>
              <a:t>th</a:t>
            </a:r>
            <a:r>
              <a:rPr lang="en-US" sz="3600" dirty="0" smtClean="0">
                <a:solidFill>
                  <a:schemeClr val="bg2">
                    <a:lumMod val="20000"/>
                    <a:lumOff val="80000"/>
                  </a:schemeClr>
                </a:solidFill>
                <a:latin typeface="+mj-lt"/>
              </a:rPr>
              <a:t> Anniversary</a:t>
            </a:r>
            <a:endParaRPr lang="en-US" sz="3600" dirty="0">
              <a:solidFill>
                <a:schemeClr val="bg2">
                  <a:lumMod val="20000"/>
                  <a:lumOff val="80000"/>
                </a:schemeClr>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d02.jpg"/>
          <p:cNvPicPr>
            <a:picLocks noChangeAspect="1"/>
          </p:cNvPicPr>
          <p:nvPr/>
        </p:nvPicPr>
        <p:blipFill>
          <a:blip r:embed="rId2" cstate="print"/>
          <a:stretch>
            <a:fillRect/>
          </a:stretch>
        </p:blipFill>
        <p:spPr>
          <a:xfrm>
            <a:off x="0" y="1143000"/>
            <a:ext cx="9144000" cy="554072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err="1" smtClean="0">
                <a:effectLst>
                  <a:outerShdw blurRad="38100" dist="38100" dir="2700000" algn="tl">
                    <a:srgbClr val="000000">
                      <a:alpha val="43137"/>
                    </a:srgbClr>
                  </a:outerShdw>
                </a:effectLst>
                <a:latin typeface="Arial" pitchFamily="34" charset="0"/>
                <a:cs typeface="Arial" pitchFamily="34" charset="0"/>
              </a:rPr>
              <a:t>Allain</a:t>
            </a:r>
            <a:r>
              <a:rPr lang="en-US" sz="5400" dirty="0" smtClean="0">
                <a:effectLst>
                  <a:outerShdw blurRad="38100" dist="38100" dir="2700000" algn="tl">
                    <a:srgbClr val="000000">
                      <a:alpha val="43137"/>
                    </a:srgbClr>
                  </a:outerShdw>
                </a:effectLst>
                <a:latin typeface="Arial" pitchFamily="34" charset="0"/>
                <a:cs typeface="Arial" pitchFamily="34" charset="0"/>
              </a:rPr>
              <a:t> </a:t>
            </a:r>
            <a:r>
              <a:rPr lang="en-US" sz="5400" dirty="0" err="1" smtClean="0">
                <a:effectLst>
                  <a:outerShdw blurRad="38100" dist="38100" dir="2700000" algn="tl">
                    <a:srgbClr val="000000">
                      <a:alpha val="43137"/>
                    </a:srgbClr>
                  </a:outerShdw>
                </a:effectLst>
                <a:latin typeface="Arial" pitchFamily="34" charset="0"/>
                <a:cs typeface="Arial" pitchFamily="34" charset="0"/>
              </a:rPr>
              <a:t>Rasolofoson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0000" lnSpcReduction="20000"/>
          </a:bodyPr>
          <a:lstStyle/>
          <a:p>
            <a:r>
              <a:rPr lang="en-US" dirty="0" err="1" smtClean="0"/>
              <a:t>Allain</a:t>
            </a:r>
            <a:r>
              <a:rPr lang="en-US" dirty="0" smtClean="0"/>
              <a:t> had been an earlier student in NRE545 in 1996.  He wrote on “</a:t>
            </a:r>
            <a:r>
              <a:rPr lang="en-US" dirty="0" smtClean="0">
                <a:hlinkClick r:id="rId2"/>
              </a:rPr>
              <a:t>Deforestation in Madagascar</a:t>
            </a:r>
            <a:r>
              <a:rPr lang="en-US" dirty="0" smtClean="0"/>
              <a:t>.”</a:t>
            </a:r>
          </a:p>
          <a:p>
            <a:r>
              <a:rPr lang="en-US" dirty="0" smtClean="0"/>
              <a:t>Later, he approached first Bill Drake and subsequently Sandy </a:t>
            </a:r>
            <a:r>
              <a:rPr lang="en-US" dirty="0" err="1" smtClean="0"/>
              <a:t>Arlinghaus</a:t>
            </a:r>
            <a:r>
              <a:rPr lang="en-US" dirty="0" smtClean="0"/>
              <a:t> to express interest in participating at CSF; thus, he became an Intern.</a:t>
            </a:r>
          </a:p>
          <a:p>
            <a:r>
              <a:rPr lang="en-US" dirty="0" smtClean="0"/>
              <a:t>To date, he has been unable to attend annual meetings, but he has expressed interest in participation at other times, perhaps as a collaborator of some sort.</a:t>
            </a:r>
          </a:p>
          <a:p>
            <a:r>
              <a:rPr lang="en-US" dirty="0" smtClean="0"/>
              <a:t>Current affiliation:  </a:t>
            </a:r>
            <a:r>
              <a:rPr lang="en-US" dirty="0" err="1" smtClean="0"/>
              <a:t>Allain</a:t>
            </a:r>
            <a:r>
              <a:rPr lang="en-US" dirty="0" smtClean="0"/>
              <a:t> </a:t>
            </a:r>
            <a:r>
              <a:rPr lang="en-US" dirty="0" err="1" smtClean="0"/>
              <a:t>Rasolofoson</a:t>
            </a:r>
            <a:r>
              <a:rPr lang="en-US" dirty="0" smtClean="0"/>
              <a:t> joined the </a:t>
            </a:r>
            <a:r>
              <a:rPr lang="en-US" dirty="0" smtClean="0">
                <a:hlinkClick r:id="rId3"/>
              </a:rPr>
              <a:t>Global Initiatives Project </a:t>
            </a:r>
            <a:r>
              <a:rPr lang="en-US" dirty="0" smtClean="0"/>
              <a:t>(University of Michigan) as a Research Associate since December 2006. He has a B.S.E. in Chemical Engineering, a Master in Public Health, and a M.A. in Mathematics &amp; Computer Science. His international experience includes Madagascar and Ivory Coast (West Africa). For the last 5 years, he has been extensively working with database development and data analysis. </a:t>
            </a:r>
          </a:p>
          <a:p>
            <a:r>
              <a:rPr lang="en-US" dirty="0" smtClean="0">
                <a:hlinkClick r:id="rId4"/>
              </a:rPr>
              <a:t>Link</a:t>
            </a:r>
            <a:r>
              <a:rPr lang="en-US" dirty="0" smtClean="0"/>
              <a:t> to a publication:  Central Regional Database for Great Lakes Regional Aquatic GAP--Dora R. Passino-Reader</a:t>
            </a:r>
            <a:r>
              <a:rPr lang="en-US" baseline="30000" dirty="0" smtClean="0"/>
              <a:t>1</a:t>
            </a:r>
            <a:r>
              <a:rPr lang="en-US" dirty="0" smtClean="0"/>
              <a:t>, Scott R. Nelson</a:t>
            </a:r>
            <a:r>
              <a:rPr lang="en-US" baseline="30000" dirty="0" smtClean="0"/>
              <a:t>1</a:t>
            </a:r>
            <a:r>
              <a:rPr lang="en-US" dirty="0" smtClean="0"/>
              <a:t>, Jana S. Stewart</a:t>
            </a:r>
            <a:r>
              <a:rPr lang="en-US" baseline="30000" dirty="0" smtClean="0"/>
              <a:t>2</a:t>
            </a:r>
            <a:r>
              <a:rPr lang="en-US" dirty="0" smtClean="0"/>
              <a:t>, </a:t>
            </a:r>
            <a:r>
              <a:rPr lang="en-US" dirty="0" err="1" smtClean="0"/>
              <a:t>Allain</a:t>
            </a:r>
            <a:r>
              <a:rPr lang="en-US" dirty="0" smtClean="0"/>
              <a:t> J. Rasolofoson</a:t>
            </a:r>
            <a:r>
              <a:rPr lang="en-US" baseline="30000" dirty="0" smtClean="0"/>
              <a:t>3</a:t>
            </a:r>
            <a:r>
              <a:rPr lang="en-US" dirty="0" smtClean="0"/>
              <a:t>, Judith C. Thomas</a:t>
            </a:r>
            <a:r>
              <a:rPr lang="en-US" baseline="30000" dirty="0" smtClean="0"/>
              <a:t>2</a:t>
            </a:r>
            <a:r>
              <a:rPr lang="en-US" dirty="0" smtClean="0"/>
              <a:t>, and </a:t>
            </a:r>
            <a:r>
              <a:rPr lang="en-US" dirty="0" err="1" smtClean="0"/>
              <a:t>Limei</a:t>
            </a:r>
            <a:r>
              <a:rPr lang="en-US" dirty="0" smtClean="0"/>
              <a:t> Zhang</a:t>
            </a:r>
            <a:r>
              <a:rPr lang="en-US" baseline="30000" dirty="0" smtClean="0"/>
              <a:t>1</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err="1" smtClean="0">
                <a:effectLst>
                  <a:outerShdw blurRad="38100" dist="38100" dir="2700000" algn="tl">
                    <a:srgbClr val="000000">
                      <a:alpha val="43137"/>
                    </a:srgbClr>
                  </a:outerShdw>
                </a:effectLst>
                <a:latin typeface="Arial" pitchFamily="34" charset="0"/>
                <a:cs typeface="Arial" pitchFamily="34" charset="0"/>
              </a:rPr>
              <a:t>Luci</a:t>
            </a:r>
            <a:r>
              <a:rPr lang="en-US" sz="5400" dirty="0" smtClean="0">
                <a:effectLst>
                  <a:outerShdw blurRad="38100" dist="38100" dir="2700000" algn="tl">
                    <a:srgbClr val="000000">
                      <a:alpha val="43137"/>
                    </a:srgbClr>
                  </a:outerShdw>
                </a:effectLst>
                <a:latin typeface="Arial" pitchFamily="34" charset="0"/>
                <a:cs typeface="Arial" pitchFamily="34" charset="0"/>
              </a:rPr>
              <a:t> Y. Kim</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Intern </a:t>
            </a:r>
            <a:r>
              <a:rPr lang="en-US" dirty="0" err="1" smtClean="0"/>
              <a:t>Luci</a:t>
            </a:r>
            <a:r>
              <a:rPr lang="en-US" dirty="0" smtClean="0"/>
              <a:t> exhibits much imagination in her carefully crafted maps.  </a:t>
            </a:r>
          </a:p>
          <a:p>
            <a:r>
              <a:rPr lang="en-US" dirty="0" smtClean="0"/>
              <a:t>She continues to work on her Environmental Justice dissertation in the School of Natural Resources and Environment, University of Michigan (Paul </a:t>
            </a:r>
            <a:r>
              <a:rPr lang="en-US" dirty="0" err="1" smtClean="0"/>
              <a:t>Mohai</a:t>
            </a:r>
            <a:r>
              <a:rPr lang="en-US" dirty="0" smtClean="0"/>
              <a:t>, Chair; other committee members include Sandy </a:t>
            </a:r>
            <a:r>
              <a:rPr lang="en-US" dirty="0" err="1" smtClean="0"/>
              <a:t>Arlinghaus</a:t>
            </a:r>
            <a:r>
              <a:rPr lang="en-US" dirty="0" smtClean="0"/>
              <a:t>).</a:t>
            </a:r>
          </a:p>
          <a:p>
            <a:r>
              <a:rPr lang="en-US" dirty="0" smtClean="0"/>
              <a:t>Link to material she created in UP507 in 2003:  </a:t>
            </a:r>
            <a:r>
              <a:rPr lang="en-US" dirty="0" smtClean="0">
                <a:hlinkClick r:id="rId2"/>
              </a:rPr>
              <a:t>A Look at the People and Pollution, Republic of Korea</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err="1" smtClean="0">
                <a:effectLst>
                  <a:outerShdw blurRad="38100" dist="38100" dir="2700000" algn="tl">
                    <a:srgbClr val="000000">
                      <a:alpha val="43137"/>
                    </a:srgbClr>
                  </a:outerShdw>
                </a:effectLst>
                <a:latin typeface="Arial" pitchFamily="34" charset="0"/>
                <a:cs typeface="Arial" pitchFamily="34" charset="0"/>
              </a:rPr>
              <a:t>Seung-Hoon</a:t>
            </a:r>
            <a:r>
              <a:rPr lang="en-US" sz="5400" dirty="0" smtClean="0">
                <a:effectLst>
                  <a:outerShdw blurRad="38100" dist="38100" dir="2700000" algn="tl">
                    <a:srgbClr val="000000">
                      <a:alpha val="43137"/>
                    </a:srgbClr>
                  </a:outerShdw>
                </a:effectLst>
                <a:latin typeface="Arial" pitchFamily="34" charset="0"/>
                <a:cs typeface="Arial" pitchFamily="34" charset="0"/>
              </a:rPr>
              <a:t> Han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62500" lnSpcReduction="20000"/>
          </a:bodyPr>
          <a:lstStyle/>
          <a:p>
            <a:r>
              <a:rPr lang="en-US" dirty="0" err="1" smtClean="0"/>
              <a:t>Seung-Hoon</a:t>
            </a:r>
            <a:r>
              <a:rPr lang="en-US" dirty="0" smtClean="0"/>
              <a:t> was meticulous in his approach to mapping.  He found new capability an intriguing challenge and would work into the night mastering it and finding outstanding uses for it.</a:t>
            </a:r>
          </a:p>
          <a:p>
            <a:r>
              <a:rPr lang="en-US" dirty="0" smtClean="0"/>
              <a:t>Served on his dissertation committee (as did John </a:t>
            </a:r>
            <a:r>
              <a:rPr lang="en-US" dirty="0" err="1" smtClean="0"/>
              <a:t>Nystuen</a:t>
            </a:r>
            <a:r>
              <a:rPr lang="en-US" dirty="0" smtClean="0"/>
              <a:t>).  He is in Architecture with emphasis on collaborative, distributed computing.   Selected references:</a:t>
            </a:r>
          </a:p>
          <a:p>
            <a:pPr lvl="1"/>
            <a:r>
              <a:rPr lang="en-US" dirty="0" err="1" smtClean="0"/>
              <a:t>Seung</a:t>
            </a:r>
            <a:r>
              <a:rPr lang="en-US" dirty="0" smtClean="0"/>
              <a:t>-</a:t>
            </a:r>
            <a:r>
              <a:rPr lang="en-US" dirty="0" err="1" smtClean="0"/>
              <a:t>Hoon</a:t>
            </a:r>
            <a:r>
              <a:rPr lang="en-US" dirty="0" smtClean="0"/>
              <a:t> Han (2006) A Study on the Distributed Collaborative Architectural Design System . Journal of Asian Architecture and Building Engineering, Vol. 5, No. 1 pp.67-74</a:t>
            </a:r>
          </a:p>
          <a:p>
            <a:pPr lvl="1"/>
            <a:r>
              <a:rPr lang="en-US" dirty="0" smtClean="0"/>
              <a:t>Han, </a:t>
            </a:r>
            <a:r>
              <a:rPr lang="en-US" dirty="0" err="1" smtClean="0"/>
              <a:t>Seung</a:t>
            </a:r>
            <a:r>
              <a:rPr lang="en-US" dirty="0" smtClean="0"/>
              <a:t>-</a:t>
            </a:r>
            <a:r>
              <a:rPr lang="en-US" dirty="0" err="1" smtClean="0"/>
              <a:t>Hoon</a:t>
            </a:r>
            <a:r>
              <a:rPr lang="en-US" dirty="0" smtClean="0"/>
              <a:t>. “ARCH:DMUVR – A Working Prototype of a Distributed Collaborative Design System.” International Journal of Architectural Computing, </a:t>
            </a:r>
            <a:r>
              <a:rPr lang="en-US" dirty="0" err="1" smtClean="0"/>
              <a:t>Vol</a:t>
            </a:r>
            <a:r>
              <a:rPr lang="en-US" dirty="0" smtClean="0"/>
              <a:t> 3, Issue 2, June 2005 (United Kingdom: Multi-Science). pp. 203-226.</a:t>
            </a:r>
          </a:p>
          <a:p>
            <a:r>
              <a:rPr lang="en-US" dirty="0" smtClean="0"/>
              <a:t>Spatial Analysis of Subway Zones in Boston, Massachusetts , UP507, Winter 2001.</a:t>
            </a:r>
            <a:br>
              <a:rPr lang="en-US" dirty="0" smtClean="0"/>
            </a:br>
            <a:r>
              <a:rPr lang="en-US" dirty="0" smtClean="0"/>
              <a:t>Based on material created as a graduate student in Architecture, </a:t>
            </a:r>
            <a:br>
              <a:rPr lang="en-US" dirty="0" smtClean="0"/>
            </a:br>
            <a:r>
              <a:rPr lang="en-US" dirty="0" smtClean="0"/>
              <a:t>The University of Michigan.  The author's undergraduate degree is from Harvard College.  </a:t>
            </a:r>
            <a:r>
              <a:rPr lang="en-US" dirty="0" smtClean="0">
                <a:solidFill>
                  <a:srgbClr val="C00000"/>
                </a:solidFill>
                <a:hlinkClick r:id="rId2"/>
              </a:rPr>
              <a:t>Work done in UP507:  link</a:t>
            </a:r>
            <a:endParaRPr lang="en-US" dirty="0" smtClean="0">
              <a:solidFill>
                <a:srgbClr val="C00000"/>
              </a:solidFill>
            </a:endParaRPr>
          </a:p>
          <a:p>
            <a:r>
              <a:rPr lang="en-US" dirty="0" err="1" smtClean="0"/>
              <a:t>Seung</a:t>
            </a:r>
            <a:r>
              <a:rPr lang="en-US" dirty="0" smtClean="0"/>
              <a:t>-</a:t>
            </a:r>
            <a:r>
              <a:rPr lang="en-US" dirty="0" err="1" smtClean="0"/>
              <a:t>Hoon</a:t>
            </a:r>
            <a:r>
              <a:rPr lang="en-US" dirty="0" smtClean="0"/>
              <a:t> has been in touch periodically, asking for letters of reference for positions in Korea.</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effectLst>
                  <a:outerShdw blurRad="38100" dist="38100" dir="2700000" algn="tl">
                    <a:srgbClr val="000000">
                      <a:alpha val="43137"/>
                    </a:srgbClr>
                  </a:outerShdw>
                </a:effectLst>
                <a:latin typeface="Arial" pitchFamily="34" charset="0"/>
                <a:cs typeface="Arial" pitchFamily="34" charset="0"/>
              </a:rPr>
              <a:t>Peter Vincent</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7500" lnSpcReduction="20000"/>
          </a:bodyPr>
          <a:lstStyle/>
          <a:p>
            <a:r>
              <a:rPr lang="en-US" dirty="0" smtClean="0"/>
              <a:t>Peter was a student in NRE430, Spatial Analysis, Theory and Practice, in the Fall of 1999.</a:t>
            </a:r>
          </a:p>
          <a:p>
            <a:r>
              <a:rPr lang="en-US" dirty="0" smtClean="0"/>
              <a:t>He became interested in Triangulated Irregular Networks and related them to his interests in Great Lakes bathymetry (he also served as an intern at the Great Lakes Environmental Research Laboratory in Ann Arbor).  We learned together how to create these maps that were absolutely amazing at the time.  One of them follows on the next page.  Sometimes we would have to let the computer run for more than a day to create one image; sometimes it would crash and we’d have to start over.  These maps pushed the leading edge of the technology available to us at the time.</a:t>
            </a:r>
          </a:p>
          <a:p>
            <a:r>
              <a:rPr lang="en-US" dirty="0" smtClean="0">
                <a:hlinkClick r:id="rId2"/>
              </a:rPr>
              <a:t>Link</a:t>
            </a:r>
            <a:r>
              <a:rPr lang="en-US" dirty="0" smtClean="0"/>
              <a:t> to his TINs; they take a long time to load.</a:t>
            </a:r>
          </a:p>
          <a:p>
            <a:r>
              <a:rPr lang="en-US" dirty="0" smtClean="0"/>
              <a:t>His work later helped to inspire part of an article in Solstice, linking geography and music composition:  </a:t>
            </a:r>
            <a:r>
              <a:rPr lang="en-US" dirty="0" smtClean="0">
                <a:hlinkClick r:id="rId3"/>
              </a:rPr>
              <a:t>link</a:t>
            </a:r>
            <a:r>
              <a:rPr lang="en-US" dirty="0" smtClean="0"/>
              <a:t>.</a:t>
            </a:r>
          </a:p>
          <a:p>
            <a:r>
              <a:rPr lang="en-US" dirty="0" smtClean="0"/>
              <a:t>Peter stayed in touch for a few years following his graduation.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14400" y="762000"/>
            <a:ext cx="7391400" cy="5913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Urban Planning</a:t>
            </a:r>
            <a:endParaRPr lang="en-US" dirty="0"/>
          </a:p>
        </p:txBody>
      </p:sp>
      <p:sp>
        <p:nvSpPr>
          <p:cNvPr id="3" name="Text Placeholder 2"/>
          <p:cNvSpPr>
            <a:spLocks noGrp="1"/>
          </p:cNvSpPr>
          <p:nvPr>
            <p:ph type="body" idx="1"/>
          </p:nvPr>
        </p:nvSpPr>
        <p:spPr/>
        <p:txBody>
          <a:bodyPr/>
          <a:lstStyle/>
          <a:p>
            <a:r>
              <a:rPr lang="en-US" dirty="0" smtClean="0"/>
              <a:t>The following set of interns were recruited from teaching (SA) of urban planning courses (GIS, in context)—the three that follow all took UP507 in 2002.</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effectLst>
                  <a:outerShdw blurRad="38100" dist="38100" dir="2700000" algn="tl">
                    <a:srgbClr val="000000">
                      <a:alpha val="43137"/>
                    </a:srgbClr>
                  </a:outerShdw>
                </a:effectLst>
                <a:latin typeface="Arial" pitchFamily="34" charset="0"/>
                <a:cs typeface="Arial" pitchFamily="34" charset="0"/>
              </a:rPr>
              <a:t>Makoto Noguchi</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The Possibility of Extending Streetcar Line in Kagoshima City, Japan </a:t>
            </a:r>
          </a:p>
          <a:p>
            <a:r>
              <a:rPr lang="en-US" dirty="0" smtClean="0">
                <a:hlinkClick r:id="rId2"/>
              </a:rPr>
              <a:t>Link in Solstice</a:t>
            </a:r>
            <a:endParaRPr lang="en-US" dirty="0" smtClean="0"/>
          </a:p>
          <a:p>
            <a:r>
              <a:rPr lang="en-US" dirty="0" smtClean="0"/>
              <a:t>Features of his project that made it related to CSF interests:</a:t>
            </a:r>
          </a:p>
          <a:p>
            <a:pPr lvl="1"/>
            <a:r>
              <a:rPr lang="en-US" dirty="0" smtClean="0"/>
              <a:t>Animated maps </a:t>
            </a:r>
          </a:p>
          <a:p>
            <a:pPr lvl="1"/>
            <a:r>
              <a:rPr lang="en-US" dirty="0" smtClean="0"/>
              <a:t>Hand-digitized original maps</a:t>
            </a:r>
          </a:p>
          <a:p>
            <a:pPr lvl="1"/>
            <a:r>
              <a:rPr lang="en-US" dirty="0" smtClean="0"/>
              <a:t>Field evidence </a:t>
            </a:r>
          </a:p>
          <a:p>
            <a:pPr lvl="1"/>
            <a:r>
              <a:rPr lang="en-US" dirty="0" smtClean="0"/>
              <a:t>Volume of flow map in the style of Napoleonic map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err="1" smtClean="0">
                <a:effectLst>
                  <a:outerShdw blurRad="38100" dist="38100" dir="2700000" algn="tl">
                    <a:srgbClr val="000000">
                      <a:alpha val="43137"/>
                    </a:srgbClr>
                  </a:outerShdw>
                </a:effectLst>
                <a:latin typeface="Arial" pitchFamily="34" charset="0"/>
                <a:cs typeface="Arial" pitchFamily="34" charset="0"/>
              </a:rPr>
              <a:t>Hyeyun</a:t>
            </a:r>
            <a:r>
              <a:rPr lang="en-US" sz="5400" dirty="0" smtClean="0">
                <a:effectLst>
                  <a:outerShdw blurRad="38100" dist="38100" dir="2700000" algn="tl">
                    <a:srgbClr val="000000">
                      <a:alpha val="43137"/>
                    </a:srgbClr>
                  </a:outerShdw>
                </a:effectLst>
                <a:latin typeface="Arial" pitchFamily="34" charset="0"/>
                <a:cs typeface="Arial" pitchFamily="34" charset="0"/>
              </a:rPr>
              <a:t> Lee </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0000" lnSpcReduction="20000"/>
          </a:bodyPr>
          <a:lstStyle/>
          <a:p>
            <a:r>
              <a:rPr lang="en-US" dirty="0" smtClean="0"/>
              <a:t>The Relationship between Bicycle Accidents and Lanes of Travel at Downtown Ann Arbor Intersections </a:t>
            </a:r>
          </a:p>
          <a:p>
            <a:r>
              <a:rPr lang="en-US" dirty="0" smtClean="0">
                <a:hlinkClick r:id="rId2"/>
              </a:rPr>
              <a:t>Link in Solstice</a:t>
            </a:r>
            <a:endParaRPr lang="en-US" dirty="0" smtClean="0"/>
          </a:p>
          <a:p>
            <a:r>
              <a:rPr lang="en-US" dirty="0" smtClean="0"/>
              <a:t>Features of her project that made it related to CSF interests:</a:t>
            </a:r>
          </a:p>
          <a:p>
            <a:pPr lvl="1"/>
            <a:r>
              <a:rPr lang="en-US" dirty="0" smtClean="0"/>
              <a:t>Interactive internet map</a:t>
            </a:r>
          </a:p>
          <a:p>
            <a:pPr lvl="1"/>
            <a:r>
              <a:rPr lang="en-US" dirty="0" smtClean="0"/>
              <a:t>Animated map</a:t>
            </a:r>
          </a:p>
          <a:p>
            <a:pPr lvl="1"/>
            <a:r>
              <a:rPr lang="en-US" dirty="0" smtClean="0"/>
              <a:t>Accumulated historical field evidence</a:t>
            </a:r>
          </a:p>
          <a:p>
            <a:pPr lvl="1"/>
            <a:r>
              <a:rPr lang="en-US" dirty="0" smtClean="0"/>
              <a:t>Interview results (Prof. J. </a:t>
            </a:r>
            <a:r>
              <a:rPr lang="en-US" dirty="0" err="1" smtClean="0"/>
              <a:t>Nystuen</a:t>
            </a:r>
            <a:r>
              <a:rPr lang="en-US" dirty="0" smtClean="0"/>
              <a:t>, CAUP/UM) </a:t>
            </a:r>
          </a:p>
          <a:p>
            <a:pPr lvl="1"/>
            <a:r>
              <a:rPr lang="en-US" dirty="0" smtClean="0"/>
              <a:t>Significance testing</a:t>
            </a:r>
          </a:p>
          <a:p>
            <a:pPr lvl="1"/>
            <a:r>
              <a:rPr lang="en-US" dirty="0" smtClean="0"/>
              <a:t>Work with client, Matthew </a:t>
            </a:r>
            <a:r>
              <a:rPr lang="en-US" dirty="0" err="1" smtClean="0"/>
              <a:t>Naud</a:t>
            </a:r>
            <a:r>
              <a:rPr lang="en-US" dirty="0" smtClean="0"/>
              <a:t>, City of Ann Arbor, Environmental Coordinator. </a:t>
            </a:r>
          </a:p>
          <a:p>
            <a:r>
              <a:rPr lang="en-US" dirty="0" err="1" smtClean="0"/>
              <a:t>Yun</a:t>
            </a:r>
            <a:r>
              <a:rPr lang="en-US" dirty="0" smtClean="0"/>
              <a:t> also had outstanding capability in the fine arts:  drawing, painting, ceramics, and so forth.</a:t>
            </a:r>
          </a:p>
          <a:p>
            <a:r>
              <a:rPr lang="en-US" dirty="0" err="1" smtClean="0"/>
              <a:t>Yun</a:t>
            </a:r>
            <a:r>
              <a:rPr lang="en-US" dirty="0" smtClean="0"/>
              <a:t> subsequently, based on this urban planning work, held an internship with the City of Ann Arbor, with Matt </a:t>
            </a:r>
            <a:r>
              <a:rPr lang="en-US" dirty="0" err="1" smtClean="0"/>
              <a:t>Naud</a:t>
            </a:r>
            <a:r>
              <a:rPr lang="en-US" dirty="0" smtClean="0"/>
              <a:t>.</a:t>
            </a:r>
          </a:p>
          <a:p>
            <a:r>
              <a:rPr lang="en-US" dirty="0" smtClean="0"/>
              <a:t>She has kept in touch, off and on, over the years.  </a:t>
            </a:r>
            <a:r>
              <a:rPr lang="en-US" dirty="0" err="1" smtClean="0"/>
              <a:t>Facebook</a:t>
            </a:r>
            <a:r>
              <a:rPr lang="en-US" dirty="0" smtClean="0"/>
              <a:t> </a:t>
            </a:r>
            <a:r>
              <a:rPr lang="en-US" dirty="0" smtClean="0">
                <a:hlinkClick r:id="rId3"/>
              </a:rPr>
              <a:t>link</a:t>
            </a:r>
            <a:r>
              <a:rPr lang="en-US" dirty="0" smtClean="0"/>
              <a:t>.</a:t>
            </a:r>
            <a:endParaRPr lang="en-US" dirty="0"/>
          </a:p>
        </p:txBody>
      </p:sp>
      <p:pic>
        <p:nvPicPr>
          <p:cNvPr id="4" name="Picture 3" descr="YunLee.jpg"/>
          <p:cNvPicPr>
            <a:picLocks noChangeAspect="1"/>
          </p:cNvPicPr>
          <p:nvPr/>
        </p:nvPicPr>
        <p:blipFill>
          <a:blip r:embed="rId4" cstate="print"/>
          <a:stretch>
            <a:fillRect/>
          </a:stretch>
        </p:blipFill>
        <p:spPr>
          <a:xfrm>
            <a:off x="7823200" y="0"/>
            <a:ext cx="1320800" cy="186232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err="1" smtClean="0">
                <a:effectLst>
                  <a:outerShdw blurRad="38100" dist="38100" dir="2700000" algn="tl">
                    <a:srgbClr val="000000">
                      <a:alpha val="43137"/>
                    </a:srgbClr>
                  </a:outerShdw>
                </a:effectLst>
                <a:latin typeface="Arial" pitchFamily="34" charset="0"/>
                <a:cs typeface="Arial" pitchFamily="34" charset="0"/>
              </a:rPr>
              <a:t>Eun</a:t>
            </a:r>
            <a:r>
              <a:rPr lang="en-US" sz="5400" dirty="0" smtClean="0">
                <a:effectLst>
                  <a:outerShdw blurRad="38100" dist="38100" dir="2700000" algn="tl">
                    <a:srgbClr val="000000">
                      <a:alpha val="43137"/>
                    </a:srgbClr>
                  </a:outerShdw>
                </a:effectLst>
                <a:latin typeface="Arial" pitchFamily="34" charset="0"/>
                <a:cs typeface="Arial" pitchFamily="34" charset="0"/>
              </a:rPr>
              <a:t>-Young Kim</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dirty="0" smtClean="0">
                <a:hlinkClick r:id="rId2"/>
              </a:rPr>
              <a:t>Bus Stops and Bus Users in the City of Detroit </a:t>
            </a:r>
            <a:r>
              <a:rPr lang="en-US" dirty="0" smtClean="0"/>
              <a:t> </a:t>
            </a:r>
          </a:p>
          <a:p>
            <a:r>
              <a:rPr lang="en-US" dirty="0" smtClean="0">
                <a:hlinkClick r:id="rId3"/>
              </a:rPr>
              <a:t>Link in Solstice.</a:t>
            </a:r>
            <a:endParaRPr lang="en-US" dirty="0" smtClean="0"/>
          </a:p>
          <a:p>
            <a:r>
              <a:rPr lang="en-US" dirty="0" smtClean="0"/>
              <a:t>Features of her project that made it related to CSF interests:</a:t>
            </a:r>
          </a:p>
          <a:p>
            <a:pPr lvl="1"/>
            <a:r>
              <a:rPr lang="en-US" dirty="0" smtClean="0"/>
              <a:t>Interactive internet map </a:t>
            </a:r>
          </a:p>
          <a:p>
            <a:pPr lvl="1"/>
            <a:r>
              <a:rPr lang="en-US" dirty="0" smtClean="0"/>
              <a:t>Over 50,000 files--not all may be active all of the time  </a:t>
            </a:r>
          </a:p>
          <a:p>
            <a:pPr lvl="1"/>
            <a:r>
              <a:rPr lang="en-US" dirty="0" smtClean="0"/>
              <a:t>Clickable map</a:t>
            </a:r>
          </a:p>
          <a:p>
            <a:pPr lvl="1"/>
            <a:r>
              <a:rPr lang="en-US" dirty="0" smtClean="0"/>
              <a:t>Aerial photos</a:t>
            </a:r>
          </a:p>
          <a:p>
            <a:pPr lvl="1"/>
            <a:r>
              <a:rPr lang="en-US" dirty="0" smtClean="0"/>
              <a:t>Field photos</a:t>
            </a:r>
          </a:p>
          <a:p>
            <a:pPr lvl="1"/>
            <a:r>
              <a:rPr lang="en-US" dirty="0" smtClean="0"/>
              <a:t>Field interview results.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Honorary Interns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CSF honorary interns are offered the opportunity to interact with the rest of the CSF extended family.  </a:t>
            </a:r>
            <a:r>
              <a:rPr lang="en-US" dirty="0"/>
              <a:t>N</a:t>
            </a:r>
            <a:r>
              <a:rPr lang="en-US" dirty="0" smtClean="0"/>
              <a:t>o requirements are made of the interns.  Interns are free to craft the opportunity to suit their interests and needs.  As they “graduate” from CSF, we hope they leave the Foundation with highly positive memories of the people they met, and that perhaps one day in the future, they will wish to return, as Research Associates in conjunction with an otherwise successful career, as partners from one Foundation to another, or as Trustees of CSF.</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Interns at 1120 Hill Street</a:t>
            </a:r>
            <a:endParaRPr lang="en-US" dirty="0"/>
          </a:p>
        </p:txBody>
      </p:sp>
      <p:sp>
        <p:nvSpPr>
          <p:cNvPr id="3" name="Text Placeholder 2"/>
          <p:cNvSpPr>
            <a:spLocks noGrp="1"/>
          </p:cNvSpPr>
          <p:nvPr>
            <p:ph type="body" idx="1"/>
          </p:nvPr>
        </p:nvSpPr>
        <p:spPr>
          <a:xfrm>
            <a:off x="530352" y="2704664"/>
            <a:ext cx="7772400" cy="2476936"/>
          </a:xfrm>
        </p:spPr>
        <p:txBody>
          <a:bodyPr>
            <a:normAutofit/>
          </a:bodyPr>
          <a:lstStyle/>
          <a:p>
            <a:r>
              <a:rPr lang="en-US" dirty="0" smtClean="0"/>
              <a:t>The set of interns that follows had the good fortune to work in the light green house at 1120 Hill Street when CSF Headquarters were housed there.  Each had a key and could come and go as he/she wished to take advantage of computers, </a:t>
            </a:r>
            <a:r>
              <a:rPr lang="en-US" dirty="0" err="1" smtClean="0"/>
              <a:t>softwares</a:t>
            </a:r>
            <a:r>
              <a:rPr lang="en-US" dirty="0" smtClean="0"/>
              <a:t>, and most of all, interaction with each other and with CSF human resources.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effectLst>
                  <a:outerShdw blurRad="38100" dist="38100" dir="2700000" algn="tl">
                    <a:srgbClr val="000000">
                      <a:alpha val="43137"/>
                    </a:srgbClr>
                  </a:outerShdw>
                </a:effectLst>
                <a:latin typeface="Arial" pitchFamily="34" charset="0"/>
                <a:cs typeface="Arial" pitchFamily="34" charset="0"/>
              </a:rPr>
              <a:t>Ming-</a:t>
            </a:r>
            <a:r>
              <a:rPr lang="en-US" sz="5400" dirty="0" err="1" smtClean="0">
                <a:effectLst>
                  <a:outerShdw blurRad="38100" dist="38100" dir="2700000" algn="tl">
                    <a:srgbClr val="000000">
                      <a:alpha val="43137"/>
                    </a:srgbClr>
                  </a:outerShdw>
                </a:effectLst>
                <a:latin typeface="Arial" pitchFamily="34" charset="0"/>
                <a:cs typeface="Arial" pitchFamily="34" charset="0"/>
              </a:rPr>
              <a:t>Hui</a:t>
            </a:r>
            <a:r>
              <a:rPr lang="en-US" sz="5400" dirty="0" smtClean="0">
                <a:effectLst>
                  <a:outerShdw blurRad="38100" dist="38100" dir="2700000" algn="tl">
                    <a:srgbClr val="000000">
                      <a:alpha val="43137"/>
                    </a:srgbClr>
                  </a:outerShdw>
                </a:effectLst>
                <a:latin typeface="Arial" pitchFamily="34" charset="0"/>
                <a:cs typeface="Arial" pitchFamily="34" charset="0"/>
              </a:rPr>
              <a:t> Hsieh</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62500" lnSpcReduction="20000"/>
          </a:bodyPr>
          <a:lstStyle/>
          <a:p>
            <a:r>
              <a:rPr lang="en-US" dirty="0" smtClean="0"/>
              <a:t>Ming-</a:t>
            </a:r>
            <a:r>
              <a:rPr lang="en-US" dirty="0" err="1" smtClean="0"/>
              <a:t>Hui</a:t>
            </a:r>
            <a:r>
              <a:rPr lang="en-US" dirty="0" smtClean="0"/>
              <a:t> was incredibly enthusiastic about integrating technology in a wide variety of projects.  She worked with me as we both learned new twists on using interesting (often free) software to make websites.  As the Internet was developing, we worked along with it, trying to keep pace with this wonderful new capability.  She had amazing patience with students, as well.  Thus, she became, courtesy of Fred Goodman, a Teaching Assistant in a GIS course I taught in Urban Planning, where again her work was excellent.</a:t>
            </a:r>
          </a:p>
          <a:p>
            <a:r>
              <a:rPr lang="en-US" dirty="0" smtClean="0"/>
              <a:t>Ming-</a:t>
            </a:r>
            <a:r>
              <a:rPr lang="en-US" dirty="0" err="1" smtClean="0"/>
              <a:t>Hui</a:t>
            </a:r>
            <a:r>
              <a:rPr lang="en-US" dirty="0" smtClean="0"/>
              <a:t> was quite creative with her CSF Internship.  I remember that she once asked Bill Drake if she and her husband might try to improve the physical network of computer and phone lines at CSF.  We said yes, because we knew them to be thorough and careful.  There they were, into the night, climbing up on chairs to run phone wires over the tops of doors so that no one would trip on them.  Of course, they did a great job.</a:t>
            </a:r>
          </a:p>
          <a:p>
            <a:r>
              <a:rPr lang="en-US" dirty="0" smtClean="0"/>
              <a:t>Ming-</a:t>
            </a:r>
            <a:r>
              <a:rPr lang="en-US" dirty="0" err="1" smtClean="0"/>
              <a:t>Hui</a:t>
            </a:r>
            <a:r>
              <a:rPr lang="en-US" dirty="0" smtClean="0"/>
              <a:t> is the most recent of the interns to have been housed at 1120 Hill Street.</a:t>
            </a:r>
          </a:p>
          <a:p>
            <a:r>
              <a:rPr lang="en-US" dirty="0" smtClean="0"/>
              <a:t>Ming-</a:t>
            </a:r>
            <a:r>
              <a:rPr lang="en-US" dirty="0" err="1" smtClean="0"/>
              <a:t>Hui</a:t>
            </a:r>
            <a:r>
              <a:rPr lang="en-US" dirty="0" smtClean="0"/>
              <a:t> is currently a Full-time lecturer, </a:t>
            </a:r>
            <a:r>
              <a:rPr lang="en-US" dirty="0" smtClean="0">
                <a:hlinkClick r:id="rId2"/>
              </a:rPr>
              <a:t>National Central University Language Center</a:t>
            </a:r>
            <a:r>
              <a:rPr lang="en-US" dirty="0" smtClean="0"/>
              <a:t>, Taiwan, where she teaches English.  I keep in touch with her over the e-mail and have seen her on three occasions when she and her husband have returned to visit friends and colleagues in Ann Arbor.</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effectLst>
                  <a:outerShdw blurRad="38100" dist="38100" dir="2700000" algn="tl">
                    <a:srgbClr val="000000">
                      <a:alpha val="43137"/>
                    </a:srgbClr>
                  </a:outerShdw>
                </a:effectLst>
                <a:latin typeface="Arial" pitchFamily="34" charset="0"/>
                <a:cs typeface="Arial" pitchFamily="34" charset="0"/>
              </a:rPr>
              <a:t>Richard Wallace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0000" lnSpcReduction="20000"/>
          </a:bodyPr>
          <a:lstStyle/>
          <a:p>
            <a:r>
              <a:rPr lang="en-US" dirty="0" smtClean="0"/>
              <a:t>Richard spent many hours in the CSF house at 1120 Hill Street.</a:t>
            </a:r>
          </a:p>
          <a:p>
            <a:pPr lvl="1"/>
            <a:r>
              <a:rPr lang="en-US" dirty="0" smtClean="0"/>
              <a:t>As he worked on his own projects, he shared his wisdom with others who came in to the house, be they students coming to office hours or others.</a:t>
            </a:r>
          </a:p>
          <a:p>
            <a:pPr lvl="1"/>
            <a:r>
              <a:rPr lang="en-US" dirty="0" smtClean="0"/>
              <a:t>Like others before him, Richard was extremely gregarious when on the premises.  He was eager to share his enthusiasm for his own work and for the work of others.</a:t>
            </a:r>
            <a:endParaRPr lang="en-US" dirty="0" smtClean="0">
              <a:hlinkClick r:id="rId2"/>
            </a:endParaRPr>
          </a:p>
          <a:p>
            <a:r>
              <a:rPr lang="en-US" dirty="0" smtClean="0">
                <a:hlinkClick r:id="rId2"/>
              </a:rPr>
              <a:t>Link</a:t>
            </a:r>
            <a:r>
              <a:rPr lang="en-US" dirty="0" smtClean="0"/>
              <a:t> to work appearing in NRE 545 Monograph, 1994.</a:t>
            </a:r>
          </a:p>
          <a:p>
            <a:r>
              <a:rPr lang="en-US" dirty="0" smtClean="0"/>
              <a:t>1995 , Solstice article:  </a:t>
            </a:r>
            <a:r>
              <a:rPr lang="en-US" dirty="0" smtClean="0">
                <a:hlinkClick r:id="rId3"/>
              </a:rPr>
              <a:t>Volume VI, Number 1</a:t>
            </a:r>
            <a:r>
              <a:rPr lang="en-US" dirty="0" smtClean="0"/>
              <a:t/>
            </a:r>
            <a:br>
              <a:rPr lang="en-US" dirty="0" smtClean="0"/>
            </a:br>
            <a:r>
              <a:rPr lang="en-US" dirty="0" smtClean="0"/>
              <a:t>Richard Wallace: "Motor Vehicle Transport and Global Climate Change: Policy Scenarios."</a:t>
            </a:r>
          </a:p>
          <a:p>
            <a:r>
              <a:rPr lang="en-US" dirty="0" smtClean="0"/>
              <a:t>Richard and his wife </a:t>
            </a:r>
            <a:r>
              <a:rPr lang="en-US" dirty="0" err="1" smtClean="0"/>
              <a:t>Kami</a:t>
            </a:r>
            <a:r>
              <a:rPr lang="en-US" dirty="0" smtClean="0"/>
              <a:t> </a:t>
            </a:r>
            <a:r>
              <a:rPr lang="en-US" dirty="0" err="1" smtClean="0"/>
              <a:t>Pothukuchi</a:t>
            </a:r>
            <a:r>
              <a:rPr lang="en-US" dirty="0" smtClean="0"/>
              <a:t> reside in Ann Arbor and periodically participate in CSF or other events (often in his role of serving </a:t>
            </a:r>
            <a:r>
              <a:rPr lang="en-US" dirty="0" err="1" smtClean="0">
                <a:hlinkClick r:id="rId4"/>
              </a:rPr>
              <a:t>IMaGe</a:t>
            </a:r>
            <a:r>
              <a:rPr lang="en-US" dirty="0" smtClean="0"/>
              <a:t>) involving some CSF folks.  Richard is a Lecturer, Engineering Undergraduate Education.  </a:t>
            </a:r>
            <a:r>
              <a:rPr lang="en-US" dirty="0" err="1" smtClean="0"/>
              <a:t>Kami</a:t>
            </a:r>
            <a:r>
              <a:rPr lang="en-US" dirty="0" smtClean="0"/>
              <a:t> is an Associate Professor in the Department of Geography and Urban Planning at Wayne State University.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effectLst>
                  <a:outerShdw blurRad="38100" dist="38100" dir="2700000" algn="tl">
                    <a:srgbClr val="000000">
                      <a:alpha val="43137"/>
                    </a:srgbClr>
                  </a:outerShdw>
                </a:effectLst>
                <a:latin typeface="Arial" pitchFamily="34" charset="0"/>
                <a:cs typeface="Arial" pitchFamily="34" charset="0"/>
              </a:rPr>
              <a:t>Marc Schlossberg</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7500" lnSpcReduction="20000"/>
          </a:bodyPr>
          <a:lstStyle/>
          <a:p>
            <a:r>
              <a:rPr lang="en-US" dirty="0" smtClean="0"/>
              <a:t>I first met Marc upon his return to the US from serving as a Peace Corps Volunteer in Fiji.  </a:t>
            </a:r>
          </a:p>
          <a:p>
            <a:r>
              <a:rPr lang="en-US" dirty="0" smtClean="0"/>
              <a:t>Later, he became a student in some GIS courses I taught in SNRE (while he was also teaching GIS in urban planning).</a:t>
            </a:r>
          </a:p>
          <a:p>
            <a:r>
              <a:rPr lang="en-US" dirty="0" smtClean="0"/>
              <a:t>He had great interest in mapping and carried that interest with him into his CSF internship.</a:t>
            </a:r>
          </a:p>
          <a:p>
            <a:r>
              <a:rPr lang="en-US" b="1" dirty="0" smtClean="0">
                <a:hlinkClick r:id="rId2"/>
              </a:rPr>
              <a:t>Marc Schlossberg</a:t>
            </a:r>
            <a:r>
              <a:rPr lang="en-US" dirty="0" smtClean="0"/>
              <a:t>  Associate Professor (Department of Planning, Public Policy, and Management, University of Oregon),  Associate Director of Oregon Transportation Research and Education Consortium (OTREC).  Research interests: The use of GIS personal digital assistants (PDA) for public participation, understanding </a:t>
            </a:r>
            <a:r>
              <a:rPr lang="en-US" dirty="0" err="1" smtClean="0"/>
              <a:t>walkability</a:t>
            </a:r>
            <a:r>
              <a:rPr lang="en-US" dirty="0" smtClean="0"/>
              <a:t> of the built environment, and safe routes to school for children.</a:t>
            </a:r>
          </a:p>
          <a:p>
            <a:r>
              <a:rPr lang="en-US" dirty="0" smtClean="0"/>
              <a:t>Currently Marc is on a Fulbright in the UK, at the University of Sheffield.</a:t>
            </a:r>
          </a:p>
          <a:p>
            <a:r>
              <a:rPr lang="en-US" dirty="0" smtClean="0"/>
              <a:t>I keep in regular touch with Marc; he also serves the Board of </a:t>
            </a:r>
            <a:r>
              <a:rPr lang="en-US" dirty="0" err="1" smtClean="0">
                <a:hlinkClick r:id="rId3"/>
              </a:rPr>
              <a:t>IMaGe</a:t>
            </a:r>
            <a:r>
              <a:rPr lang="en-US" dirty="0" smtClean="0"/>
              <a:t>.</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effectLst>
                  <a:outerShdw blurRad="38100" dist="38100" dir="2700000" algn="tl">
                    <a:srgbClr val="000000">
                      <a:alpha val="43137"/>
                    </a:srgbClr>
                  </a:outerShdw>
                </a:effectLst>
                <a:latin typeface="Arial" pitchFamily="34" charset="0"/>
                <a:cs typeface="Arial" pitchFamily="34" charset="0"/>
              </a:rPr>
              <a:t>Robin </a:t>
            </a:r>
            <a:r>
              <a:rPr lang="en-US" sz="5400" dirty="0" err="1" smtClean="0">
                <a:effectLst>
                  <a:outerShdw blurRad="38100" dist="38100" dir="2700000" algn="tl">
                    <a:srgbClr val="000000">
                      <a:alpha val="43137"/>
                    </a:srgbClr>
                  </a:outerShdw>
                </a:effectLst>
                <a:latin typeface="Arial" pitchFamily="34" charset="0"/>
                <a:cs typeface="Arial" pitchFamily="34" charset="0"/>
              </a:rPr>
              <a:t>Saha</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dirty="0" smtClean="0"/>
              <a:t>Robin spent many hours at 1120 Hill Street working on maps for his dissertation.  Any time I went to the house, there was Robin.  Any time we drove past it, including late at night, there was Robin.  His work ethic was a model for all of us!  He, as have so many others, took great advantage of the opportunity afforded him by CSF.</a:t>
            </a:r>
          </a:p>
          <a:p>
            <a:r>
              <a:rPr lang="en-US" dirty="0" smtClean="0"/>
              <a:t>Robin is currently an Associate Professor of Environmental Studies at the University of Montana.  Read the following </a:t>
            </a:r>
            <a:r>
              <a:rPr lang="en-US" dirty="0" smtClean="0">
                <a:hlinkClick r:id="rId2"/>
              </a:rPr>
              <a:t>link</a:t>
            </a:r>
            <a:r>
              <a:rPr lang="en-US" dirty="0" smtClean="0"/>
              <a:t> and reflect on his early experience at CSF.</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err="1" smtClean="0">
                <a:effectLst>
                  <a:outerShdw blurRad="38100" dist="38100" dir="2700000" algn="tl">
                    <a:srgbClr val="000000">
                      <a:alpha val="43137"/>
                    </a:srgbClr>
                  </a:outerShdw>
                </a:effectLst>
                <a:latin typeface="Arial" pitchFamily="34" charset="0"/>
                <a:cs typeface="Arial" pitchFamily="34" charset="0"/>
              </a:rPr>
              <a:t>Seema</a:t>
            </a:r>
            <a:r>
              <a:rPr lang="en-US" sz="5400" dirty="0" smtClean="0">
                <a:effectLst>
                  <a:outerShdw blurRad="38100" dist="38100" dir="2700000" algn="tl">
                    <a:srgbClr val="000000">
                      <a:alpha val="43137"/>
                    </a:srgbClr>
                  </a:outerShdw>
                </a:effectLst>
                <a:latin typeface="Arial" pitchFamily="34" charset="0"/>
                <a:cs typeface="Arial" pitchFamily="34" charset="0"/>
              </a:rPr>
              <a:t> </a:t>
            </a:r>
            <a:r>
              <a:rPr lang="en-US" sz="5400" dirty="0" err="1" smtClean="0">
                <a:effectLst>
                  <a:outerShdw blurRad="38100" dist="38100" dir="2700000" algn="tl">
                    <a:srgbClr val="000000">
                      <a:alpha val="43137"/>
                    </a:srgbClr>
                  </a:outerShdw>
                </a:effectLst>
                <a:latin typeface="Arial" pitchFamily="34" charset="0"/>
                <a:cs typeface="Arial" pitchFamily="34" charset="0"/>
              </a:rPr>
              <a:t>Iyer</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dirty="0" err="1" smtClean="0"/>
              <a:t>Seema</a:t>
            </a:r>
            <a:r>
              <a:rPr lang="en-US" dirty="0" smtClean="0"/>
              <a:t> spent time learning a variety of mapping skills at CSF:  from digitizing on the digitizing table, to digitizing on the screen, to overlaying layers of information using a variety of tools.  She was interested in the logic and geometry of how mapping works.  </a:t>
            </a:r>
          </a:p>
          <a:p>
            <a:r>
              <a:rPr lang="en-US" dirty="0" err="1" smtClean="0"/>
              <a:t>Seema</a:t>
            </a:r>
            <a:r>
              <a:rPr lang="en-US" dirty="0" smtClean="0"/>
              <a:t> brought her husband </a:t>
            </a:r>
            <a:r>
              <a:rPr lang="en-US" dirty="0" err="1" smtClean="0"/>
              <a:t>Kaushik</a:t>
            </a:r>
            <a:r>
              <a:rPr lang="en-US" dirty="0" smtClean="0"/>
              <a:t> to CSF on occasion; </a:t>
            </a:r>
            <a:r>
              <a:rPr lang="en-US" dirty="0" err="1" smtClean="0"/>
              <a:t>Seema</a:t>
            </a:r>
            <a:r>
              <a:rPr lang="en-US" dirty="0" smtClean="0"/>
              <a:t> and I enjoyed talking about a wide variety of topics in addition to her project at hand.  </a:t>
            </a:r>
          </a:p>
          <a:p>
            <a:r>
              <a:rPr lang="en-US" dirty="0" smtClean="0"/>
              <a:t>She has kept in touch periodically over the years and has a successful career in planning (</a:t>
            </a:r>
            <a:r>
              <a:rPr lang="en-US" dirty="0" smtClean="0">
                <a:hlinkClick r:id="rId2"/>
              </a:rPr>
              <a:t>link</a:t>
            </a:r>
            <a:r>
              <a:rPr lang="en-US" dirty="0" smtClean="0"/>
              <a: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err="1" smtClean="0">
                <a:effectLst>
                  <a:outerShdw blurRad="38100" dist="38100" dir="2700000" algn="tl">
                    <a:srgbClr val="000000">
                      <a:alpha val="43137"/>
                    </a:srgbClr>
                  </a:outerShdw>
                </a:effectLst>
                <a:latin typeface="Arial" pitchFamily="34" charset="0"/>
                <a:cs typeface="Arial" pitchFamily="34" charset="0"/>
              </a:rPr>
              <a:t>Tamana</a:t>
            </a:r>
            <a:r>
              <a:rPr lang="en-US" sz="5400" dirty="0" smtClean="0">
                <a:effectLst>
                  <a:outerShdw blurRad="38100" dist="38100" dir="2700000" algn="tl">
                    <a:srgbClr val="000000">
                      <a:alpha val="43137"/>
                    </a:srgbClr>
                  </a:outerShdw>
                </a:effectLst>
                <a:latin typeface="Arial" pitchFamily="34" charset="0"/>
                <a:cs typeface="Arial" pitchFamily="34" charset="0"/>
              </a:rPr>
              <a:t> </a:t>
            </a:r>
            <a:r>
              <a:rPr lang="en-US" sz="5400" dirty="0" err="1" smtClean="0">
                <a:effectLst>
                  <a:outerShdw blurRad="38100" dist="38100" dir="2700000" algn="tl">
                    <a:srgbClr val="000000">
                      <a:alpha val="43137"/>
                    </a:srgbClr>
                  </a:outerShdw>
                </a:effectLst>
                <a:latin typeface="Arial" pitchFamily="34" charset="0"/>
                <a:cs typeface="Arial" pitchFamily="34" charset="0"/>
              </a:rPr>
              <a:t>Nishiguchi</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0000" lnSpcReduction="20000"/>
          </a:bodyPr>
          <a:lstStyle/>
          <a:p>
            <a:r>
              <a:rPr lang="en-US" dirty="0" err="1" smtClean="0"/>
              <a:t>Tamana</a:t>
            </a:r>
            <a:r>
              <a:rPr lang="en-US" dirty="0" smtClean="0"/>
              <a:t>, </a:t>
            </a:r>
            <a:r>
              <a:rPr lang="en-US" dirty="0" err="1" smtClean="0"/>
              <a:t>Luejit</a:t>
            </a:r>
            <a:r>
              <a:rPr lang="en-US" dirty="0" smtClean="0"/>
              <a:t> </a:t>
            </a:r>
            <a:r>
              <a:rPr lang="en-US" dirty="0" err="1" smtClean="0"/>
              <a:t>Tinpanga</a:t>
            </a:r>
            <a:r>
              <a:rPr lang="en-US" dirty="0" smtClean="0"/>
              <a:t>, and </a:t>
            </a:r>
            <a:r>
              <a:rPr lang="en-US" dirty="0" err="1" smtClean="0"/>
              <a:t>Hitomi</a:t>
            </a:r>
            <a:r>
              <a:rPr lang="en-US" dirty="0" smtClean="0"/>
              <a:t> Sasaki spent much time at 1120 Hill Street working on their NRE545 projects (1996).  </a:t>
            </a:r>
            <a:r>
              <a:rPr lang="en-US" dirty="0" err="1" smtClean="0"/>
              <a:t>Tamana</a:t>
            </a:r>
            <a:r>
              <a:rPr lang="en-US" dirty="0" smtClean="0"/>
              <a:t> was always full of questions and appeared to want to know everything I knew (or anyone else knew) about anything or anyone in the world, immediately.  Her curiosity was insatiable.  </a:t>
            </a:r>
            <a:r>
              <a:rPr lang="en-US" dirty="0" err="1" smtClean="0"/>
              <a:t>Hitomi</a:t>
            </a:r>
            <a:r>
              <a:rPr lang="en-US" dirty="0" smtClean="0"/>
              <a:t> had a spectacular sense of interesting color combination.  </a:t>
            </a:r>
            <a:r>
              <a:rPr lang="en-US" dirty="0" err="1" smtClean="0"/>
              <a:t>Luejit</a:t>
            </a:r>
            <a:r>
              <a:rPr lang="en-US" dirty="0" smtClean="0"/>
              <a:t> was enthusiastic about everything and always had a smile on her face. Often they were joined by their colleague, Hideo </a:t>
            </a:r>
            <a:r>
              <a:rPr lang="en-US" dirty="0" err="1" smtClean="0"/>
              <a:t>Kuramitsu</a:t>
            </a:r>
            <a:r>
              <a:rPr lang="en-US" dirty="0" smtClean="0"/>
              <a:t>, another hard worker.  These four young Asians interacted with each other on their own terms and, with equal grace, with the many others who came in and wondered what they were doing.  Often, this “</a:t>
            </a:r>
            <a:r>
              <a:rPr lang="en-US" dirty="0" err="1" smtClean="0"/>
              <a:t>triafeminate</a:t>
            </a:r>
            <a:r>
              <a:rPr lang="en-US" dirty="0" smtClean="0"/>
              <a:t>” got so involved in work that Hideo would need insert his strong voice to interrupt and say “Let’s go to lunch.”  And, they did, only to return and work into the night.</a:t>
            </a:r>
          </a:p>
          <a:p>
            <a:r>
              <a:rPr lang="en-US" dirty="0" smtClean="0">
                <a:hlinkClick r:id="rId2"/>
              </a:rPr>
              <a:t>Link</a:t>
            </a:r>
            <a:r>
              <a:rPr lang="en-US" dirty="0" smtClean="0"/>
              <a:t> to the works from that class.</a:t>
            </a:r>
          </a:p>
          <a:p>
            <a:r>
              <a:rPr lang="en-US" dirty="0" smtClean="0"/>
              <a:t>A few years after graduation, </a:t>
            </a:r>
            <a:r>
              <a:rPr lang="en-US" dirty="0" err="1" smtClean="0"/>
              <a:t>Hitomi</a:t>
            </a:r>
            <a:r>
              <a:rPr lang="en-US" dirty="0" smtClean="0"/>
              <a:t> asked me for a letter of reference for a position in Asia.</a:t>
            </a:r>
          </a:p>
          <a:p>
            <a:r>
              <a:rPr lang="en-US" dirty="0" smtClean="0"/>
              <a:t>We heard that </a:t>
            </a:r>
            <a:r>
              <a:rPr lang="en-US" dirty="0" err="1" smtClean="0"/>
              <a:t>Tamana</a:t>
            </a:r>
            <a:r>
              <a:rPr lang="en-US" dirty="0" smtClean="0"/>
              <a:t>, following graduation, went to work for the Asian Development Bank (which her father headed).</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effectLst>
                  <a:outerShdw blurRad="38100" dist="38100" dir="2700000" algn="tl">
                    <a:srgbClr val="000000">
                      <a:alpha val="43137"/>
                    </a:srgbClr>
                  </a:outerShdw>
                </a:effectLst>
                <a:latin typeface="Arial" pitchFamily="34" charset="0"/>
                <a:cs typeface="Arial" pitchFamily="34" charset="0"/>
              </a:rPr>
              <a:t>Rosalyn </a:t>
            </a:r>
            <a:r>
              <a:rPr lang="en-US" sz="5400" dirty="0" err="1" smtClean="0">
                <a:effectLst>
                  <a:outerShdw blurRad="38100" dist="38100" dir="2700000" algn="tl">
                    <a:srgbClr val="000000">
                      <a:alpha val="43137"/>
                    </a:srgbClr>
                  </a:outerShdw>
                </a:effectLst>
                <a:latin typeface="Arial" pitchFamily="34" charset="0"/>
                <a:cs typeface="Arial" pitchFamily="34" charset="0"/>
              </a:rPr>
              <a:t>Scaff</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85000" lnSpcReduction="20000"/>
          </a:bodyPr>
          <a:lstStyle/>
          <a:p>
            <a:r>
              <a:rPr lang="en-US" dirty="0" err="1" smtClean="0"/>
              <a:t>Ros</a:t>
            </a:r>
            <a:r>
              <a:rPr lang="en-US" dirty="0" smtClean="0"/>
              <a:t> and I ate many brown-bag lunches together on the front porch of 1120 Hill Street where we talked about mapping the world, problems of the world, and anything else that came to mind.</a:t>
            </a:r>
          </a:p>
          <a:p>
            <a:r>
              <a:rPr lang="en-US" dirty="0" err="1" smtClean="0"/>
              <a:t>Ros</a:t>
            </a:r>
            <a:r>
              <a:rPr lang="en-US" dirty="0" smtClean="0"/>
              <a:t> made an excellent clickable map of Ann Arbor neighborhoods.  In fact, the City hired her as an intern to produce a full map of the same sort, and her original work served for many years as the basis for the online clickable neighborhoods map on the City of Ann Arbor </a:t>
            </a:r>
            <a:r>
              <a:rPr lang="en-US" dirty="0" smtClean="0">
                <a:hlinkClick r:id="rId2"/>
              </a:rPr>
              <a:t>website</a:t>
            </a:r>
            <a:r>
              <a:rPr lang="en-US" dirty="0" smtClean="0"/>
              <a:t>.</a:t>
            </a:r>
          </a:p>
          <a:p>
            <a:r>
              <a:rPr lang="en-US" dirty="0" smtClean="0"/>
              <a:t>I hear from </a:t>
            </a:r>
            <a:r>
              <a:rPr lang="en-US" dirty="0" err="1" smtClean="0"/>
              <a:t>Ros</a:t>
            </a:r>
            <a:r>
              <a:rPr lang="en-US" dirty="0" smtClean="0"/>
              <a:t> on a regular basis, once or twice a year.  She currently lives and works in the New York City area at the </a:t>
            </a:r>
            <a:r>
              <a:rPr lang="en-US" dirty="0" smtClean="0">
                <a:hlinkClick r:id="rId3"/>
              </a:rPr>
              <a:t>Center for Neighborhood Technology</a:t>
            </a:r>
            <a:r>
              <a:rPr lang="en-US" dirty="0" smtClean="0"/>
              <a:t>.  She has (or had) extended family in Michigan (her father was Dean of Liberal Arts at Wayne State).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effectLst>
                  <a:outerShdw blurRad="38100" dist="38100" dir="2700000" algn="tl">
                    <a:srgbClr val="000000">
                      <a:alpha val="43137"/>
                    </a:srgbClr>
                  </a:outerShdw>
                </a:effectLst>
                <a:latin typeface="Arial" pitchFamily="34" charset="0"/>
                <a:cs typeface="Arial" pitchFamily="34" charset="0"/>
              </a:rPr>
              <a:t>Richard </a:t>
            </a:r>
            <a:r>
              <a:rPr lang="en-US" sz="5400" dirty="0" err="1" smtClean="0">
                <a:effectLst>
                  <a:outerShdw blurRad="38100" dist="38100" dir="2700000" algn="tl">
                    <a:srgbClr val="000000">
                      <a:alpha val="43137"/>
                    </a:srgbClr>
                  </a:outerShdw>
                </a:effectLst>
                <a:latin typeface="Arial" pitchFamily="34" charset="0"/>
                <a:cs typeface="Arial" pitchFamily="34" charset="0"/>
              </a:rPr>
              <a:t>Aishton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a:bodyPr>
          <a:lstStyle/>
          <a:p>
            <a:r>
              <a:rPr lang="en-US" dirty="0" smtClean="0"/>
              <a:t>Richard spent much of his time in Russia; his family (wife and children) were based in Maine.  Nonetheless, he found some time to spend in the house at 1120 Hill Street and was enthusiastic about learning to use CSF mapping software to capture electronically the maps of Russia that he had acquired on his various trips.  He shared his enthusiasm with others who periodically came to the house.</a:t>
            </a:r>
          </a:p>
          <a:p>
            <a:r>
              <a:rPr lang="en-US" dirty="0" smtClean="0">
                <a:hlinkClick r:id="rId2"/>
              </a:rPr>
              <a:t>Link</a:t>
            </a:r>
            <a:r>
              <a:rPr lang="en-US" dirty="0" smtClean="0"/>
              <a:t> to a 1995 paper Richard wrote while a student in NRE 545.</a:t>
            </a:r>
          </a:p>
          <a:p>
            <a:r>
              <a:rPr lang="en-US" dirty="0" smtClean="0"/>
              <a:t>Richard is currently located in Brussels, Belgium, at the International Union for Conservation of Nature:  </a:t>
            </a:r>
            <a:r>
              <a:rPr lang="en-US" dirty="0" smtClean="0">
                <a:hlinkClick r:id="rId3"/>
              </a:rPr>
              <a:t>link</a:t>
            </a:r>
            <a:r>
              <a:rPr lang="en-US" dirty="0" smtClean="0"/>
              <a: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effectLst>
                  <a:outerShdw blurRad="38100" dist="38100" dir="2700000" algn="tl">
                    <a:srgbClr val="000000">
                      <a:alpha val="43137"/>
                    </a:srgbClr>
                  </a:outerShdw>
                </a:effectLst>
                <a:latin typeface="Arial" pitchFamily="34" charset="0"/>
                <a:cs typeface="Arial" pitchFamily="34" charset="0"/>
              </a:rPr>
              <a:t>Astrid Hillers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0000" lnSpcReduction="20000"/>
          </a:bodyPr>
          <a:lstStyle/>
          <a:p>
            <a:r>
              <a:rPr lang="en-US" dirty="0" smtClean="0"/>
              <a:t>Astrid participated as an auditor in NRE545 and also in NRE501/043.  She often worked in the house at 1120 Hill from early morning into the evening hours.  When she became an intern at UNDP, she kept up her contact with CSF.</a:t>
            </a:r>
          </a:p>
          <a:p>
            <a:r>
              <a:rPr lang="en-US" dirty="0" smtClean="0"/>
              <a:t>She made, as part of her SNRE Master’s project (Drake and </a:t>
            </a:r>
            <a:r>
              <a:rPr lang="en-US" dirty="0" err="1" smtClean="0"/>
              <a:t>Arlinghaus</a:t>
            </a:r>
            <a:r>
              <a:rPr lang="en-US" dirty="0" smtClean="0"/>
              <a:t>, co-chairs), a wonderful clickable map of the world’s water resources using maps and data from the World Resources Institute.</a:t>
            </a:r>
          </a:p>
          <a:p>
            <a:r>
              <a:rPr lang="en-US" dirty="0" smtClean="0"/>
              <a:t>After graduation from UM (in Engineering and SNRE) Astrid worked for the United Nations in New York and is now, and has been for a number of years, at the World Bank in Washington D.C.  She is a Senior Water Resources Specialist and Senior Environment Specialist, Climate Change Unit, at </a:t>
            </a:r>
            <a:r>
              <a:rPr lang="en-US" dirty="0" smtClean="0">
                <a:hlinkClick r:id="rId2"/>
              </a:rPr>
              <a:t>World Bank </a:t>
            </a:r>
            <a:r>
              <a:rPr lang="en-US" dirty="0" smtClean="0"/>
              <a:t>.  Read about her work there (in the link above) and reflect on the fact that she had experience early in her career at CSF.</a:t>
            </a:r>
          </a:p>
          <a:p>
            <a:r>
              <a:rPr lang="en-US" dirty="0" smtClean="0"/>
              <a:t>Astrid has been by far the most active intern after graduation.  She has returned regularly to Ann Arbor for CSF Annual meetings, and has often communicated ideas and data sources.  She has talked, as well, of getting CSF folks together in Washington.  Her pattern of contact is one that is a model for the CSF Intern </a:t>
            </a:r>
            <a:r>
              <a:rPr lang="en-US" dirty="0" err="1" smtClean="0"/>
              <a:t>Programme</a:t>
            </a:r>
            <a:r>
              <a:rPr lang="en-US" dirty="0" smtClean="0"/>
              <a: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752600"/>
            <a:ext cx="7772400" cy="1981200"/>
          </a:xfrm>
        </p:spPr>
        <p:txBody>
          <a:bodyPr>
            <a:normAutofit fontScale="90000"/>
          </a:bodyPr>
          <a:lstStyle/>
          <a:p>
            <a:pPr algn="ctr"/>
            <a:r>
              <a:rPr lang="en-US" sz="6000" dirty="0" smtClean="0">
                <a:latin typeface="Arial" pitchFamily="34" charset="0"/>
                <a:cs typeface="Arial" pitchFamily="34" charset="0"/>
              </a:rPr>
              <a:t/>
            </a:r>
            <a:br>
              <a:rPr lang="en-US" sz="6000" dirty="0" smtClean="0">
                <a:latin typeface="Arial" pitchFamily="34" charset="0"/>
                <a:cs typeface="Arial" pitchFamily="34" charset="0"/>
              </a:rPr>
            </a:br>
            <a:r>
              <a:rPr lang="en-US" sz="6000" dirty="0" smtClean="0">
                <a:latin typeface="Arial" pitchFamily="34" charset="0"/>
                <a:cs typeface="Arial" pitchFamily="34" charset="0"/>
              </a:rPr>
              <a:t>CSF Honorary and Paid Interns:  </a:t>
            </a:r>
            <a:br>
              <a:rPr lang="en-US" sz="6000" dirty="0" smtClean="0">
                <a:latin typeface="Arial" pitchFamily="34" charset="0"/>
                <a:cs typeface="Arial" pitchFamily="34" charset="0"/>
              </a:rPr>
            </a:br>
            <a:r>
              <a:rPr lang="en-US" sz="6000" dirty="0" smtClean="0">
                <a:latin typeface="Arial" pitchFamily="34" charset="0"/>
                <a:cs typeface="Arial" pitchFamily="34" charset="0"/>
              </a:rPr>
              <a:t>1995 to Present</a:t>
            </a:r>
            <a:r>
              <a:rPr lang="en-US" sz="4000" dirty="0" smtClean="0">
                <a:latin typeface="Arial" pitchFamily="34" charset="0"/>
                <a:cs typeface="Arial" pitchFamily="34" charset="0"/>
              </a:rPr>
              <a:t/>
            </a:r>
            <a:br>
              <a:rPr lang="en-US" sz="4000" dirty="0" smtClean="0">
                <a:latin typeface="Arial" pitchFamily="34" charset="0"/>
                <a:cs typeface="Arial" pitchFamily="34" charset="0"/>
              </a:rPr>
            </a:br>
            <a:endParaRPr lang="en-US" sz="4000" dirty="0"/>
          </a:p>
        </p:txBody>
      </p:sp>
      <p:sp>
        <p:nvSpPr>
          <p:cNvPr id="3" name="Text Placeholder 2"/>
          <p:cNvSpPr>
            <a:spLocks noGrp="1"/>
          </p:cNvSpPr>
          <p:nvPr>
            <p:ph type="body" idx="1"/>
          </p:nvPr>
        </p:nvSpPr>
        <p:spPr>
          <a:xfrm>
            <a:off x="457200" y="3581400"/>
            <a:ext cx="7772400" cy="648136"/>
          </a:xfrm>
        </p:spPr>
        <p:txBody>
          <a:bodyPr/>
          <a:lstStyle/>
          <a:p>
            <a:pPr algn="ctr"/>
            <a:r>
              <a:rPr lang="en-US" sz="2400" dirty="0" smtClean="0">
                <a:solidFill>
                  <a:schemeClr val="bg1">
                    <a:lumMod val="50000"/>
                  </a:schemeClr>
                </a:solidFill>
                <a:latin typeface="Arial" pitchFamily="34" charset="0"/>
                <a:cs typeface="Arial" pitchFamily="34" charset="0"/>
              </a:rPr>
              <a:t>(in reversed chronological order)</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effectLst>
                  <a:outerShdw blurRad="38100" dist="38100" dir="2700000" algn="tl">
                    <a:srgbClr val="000000">
                      <a:alpha val="43137"/>
                    </a:srgbClr>
                  </a:outerShdw>
                </a:effectLst>
                <a:latin typeface="Arial" pitchFamily="34" charset="0"/>
                <a:cs typeface="Arial" pitchFamily="34" charset="0"/>
              </a:rPr>
              <a:t>Dan Jacobs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7500" lnSpcReduction="20000"/>
          </a:bodyPr>
          <a:lstStyle/>
          <a:p>
            <a:r>
              <a:rPr lang="en-US" dirty="0" smtClean="0"/>
              <a:t>Dan did much of his work in mapping the US Route 12 project in the CSF house at 1120 Hill Street.  He helped students who came in, enthusiastically initiated interaction with others on a host of topics, and served generally as a bright and creative influence.  I remember when he finished his mapping how pleased he was to receive a color printer of his own as a gift!  It was a pleasure to give it to him.  Copies of two of his maps, from the mid-1990s, appear on the next pages.  Later, these appeared in an </a:t>
            </a:r>
            <a:r>
              <a:rPr lang="en-US" dirty="0" smtClean="0">
                <a:hlinkClick r:id="rId2"/>
              </a:rPr>
              <a:t>article</a:t>
            </a:r>
            <a:r>
              <a:rPr lang="en-US" dirty="0" smtClean="0"/>
              <a:t>.</a:t>
            </a:r>
          </a:p>
          <a:p>
            <a:r>
              <a:rPr lang="en-US" dirty="0" smtClean="0"/>
              <a:t>Fall, 1996.  Based on his outstanding performance as a CSF Intern, Dan served as a Teaching Assistant, courtesy of Fred Goodman, for Sandy in NRE501, Section 043, Spatial Analysis, Theory and Practice.</a:t>
            </a:r>
          </a:p>
          <a:p>
            <a:r>
              <a:rPr lang="en-US" dirty="0" smtClean="0"/>
              <a:t>After graduation, Dan became a teacher.  He is currently a teacher in the Upper School of </a:t>
            </a:r>
            <a:r>
              <a:rPr lang="en-US" dirty="0" smtClean="0">
                <a:hlinkClick r:id="rId3"/>
              </a:rPr>
              <a:t>The </a:t>
            </a:r>
            <a:r>
              <a:rPr lang="en-US" dirty="0" err="1" smtClean="0">
                <a:hlinkClick r:id="rId3"/>
              </a:rPr>
              <a:t>Roeper</a:t>
            </a:r>
            <a:r>
              <a:rPr lang="en-US" dirty="0" smtClean="0">
                <a:hlinkClick r:id="rId3"/>
              </a:rPr>
              <a:t> School</a:t>
            </a:r>
            <a:r>
              <a:rPr lang="en-US" dirty="0" smtClean="0"/>
              <a:t>.</a:t>
            </a:r>
          </a:p>
          <a:p>
            <a:r>
              <a:rPr lang="en-US" dirty="0" smtClean="0"/>
              <a:t>Dan has kept in touch off and on.  He has come to some of our annual meetings and associated parties.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anso000.jpg"/>
          <p:cNvPicPr>
            <a:picLocks noChangeAspect="1"/>
          </p:cNvPicPr>
          <p:nvPr/>
        </p:nvPicPr>
        <p:blipFill>
          <a:blip r:embed="rId2" cstate="print"/>
          <a:stretch>
            <a:fillRect/>
          </a:stretch>
        </p:blipFill>
        <p:spPr>
          <a:xfrm>
            <a:off x="1929534" y="0"/>
            <a:ext cx="5284932" cy="68580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nso001.jpg"/>
          <p:cNvPicPr>
            <a:picLocks noChangeAspect="1"/>
          </p:cNvPicPr>
          <p:nvPr/>
        </p:nvPicPr>
        <p:blipFill>
          <a:blip r:embed="rId2" cstate="print"/>
          <a:stretch>
            <a:fillRect/>
          </a:stretch>
        </p:blipFill>
        <p:spPr>
          <a:xfrm>
            <a:off x="1939522" y="0"/>
            <a:ext cx="5264956" cy="68580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Others…</a:t>
            </a:r>
            <a:endParaRPr lang="en-US" sz="5400"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Many others used to “hang out” and function as interns themselves, although our records show that they were not formally interns.</a:t>
            </a:r>
          </a:p>
          <a:p>
            <a:pPr>
              <a:buNone/>
            </a:pPr>
            <a:r>
              <a:rPr lang="en-US" dirty="0" smtClean="0">
                <a:hlinkClick r:id="rId2"/>
              </a:rPr>
              <a:t>1992</a:t>
            </a:r>
            <a:r>
              <a:rPr lang="en-US" dirty="0" smtClean="0"/>
              <a:t>, from NRE545—Eugene </a:t>
            </a:r>
            <a:r>
              <a:rPr lang="en-US" dirty="0" err="1" smtClean="0"/>
              <a:t>Fosnight</a:t>
            </a:r>
            <a:r>
              <a:rPr lang="en-US" dirty="0" smtClean="0"/>
              <a:t>, Katharine </a:t>
            </a:r>
            <a:r>
              <a:rPr lang="en-US" dirty="0" err="1" smtClean="0"/>
              <a:t>Hornbarger</a:t>
            </a:r>
            <a:r>
              <a:rPr lang="en-US" dirty="0" smtClean="0"/>
              <a:t>, Deepak </a:t>
            </a:r>
            <a:r>
              <a:rPr lang="en-US" dirty="0" err="1" smtClean="0"/>
              <a:t>Khatry</a:t>
            </a:r>
            <a:r>
              <a:rPr lang="en-US" dirty="0" smtClean="0"/>
              <a:t>, Catherine MacFarlane, Stephen </a:t>
            </a:r>
            <a:r>
              <a:rPr lang="en-US" dirty="0" err="1" smtClean="0"/>
              <a:t>Uche</a:t>
            </a:r>
            <a:r>
              <a:rPr lang="en-US" dirty="0" smtClean="0"/>
              <a:t>.</a:t>
            </a:r>
          </a:p>
          <a:p>
            <a:pPr>
              <a:buNone/>
            </a:pPr>
            <a:r>
              <a:rPr lang="en-US" dirty="0" smtClean="0">
                <a:hlinkClick r:id="rId2"/>
              </a:rPr>
              <a:t>1993</a:t>
            </a:r>
            <a:r>
              <a:rPr lang="en-US" dirty="0" smtClean="0"/>
              <a:t>, from NRE545—Sanjay </a:t>
            </a:r>
            <a:r>
              <a:rPr lang="en-US" dirty="0" err="1" smtClean="0"/>
              <a:t>Baliga</a:t>
            </a:r>
            <a:r>
              <a:rPr lang="en-US" dirty="0" smtClean="0"/>
              <a:t>, Bruce Frayne, </a:t>
            </a:r>
            <a:r>
              <a:rPr lang="en-US" dirty="0" err="1" smtClean="0"/>
              <a:t>Kameshwari</a:t>
            </a:r>
            <a:r>
              <a:rPr lang="en-US" dirty="0" smtClean="0"/>
              <a:t> </a:t>
            </a:r>
            <a:r>
              <a:rPr lang="en-US" dirty="0" err="1" smtClean="0"/>
              <a:t>Pothukuchi</a:t>
            </a:r>
            <a:r>
              <a:rPr lang="en-US" dirty="0" smtClean="0"/>
              <a:t>, Rhonda </a:t>
            </a:r>
            <a:r>
              <a:rPr lang="en-US" dirty="0" err="1" smtClean="0"/>
              <a:t>Ryznar</a:t>
            </a:r>
            <a:r>
              <a:rPr lang="en-US" dirty="0" smtClean="0"/>
              <a:t>, Caroline Stem.  Caroline kept in touch with Bill Drake for many years following her graduation.  She was working in South America.</a:t>
            </a:r>
          </a:p>
          <a:p>
            <a:pPr>
              <a:buNone/>
            </a:pPr>
            <a:r>
              <a:rPr lang="en-US" dirty="0" smtClean="0">
                <a:hlinkClick r:id="rId2"/>
              </a:rPr>
              <a:t>1994</a:t>
            </a:r>
            <a:r>
              <a:rPr lang="en-US" dirty="0" smtClean="0"/>
              <a:t>, from NRE545—Deborah Carr, </a:t>
            </a:r>
            <a:r>
              <a:rPr lang="en-US" dirty="0" err="1" smtClean="0"/>
              <a:t>Soonae</a:t>
            </a:r>
            <a:r>
              <a:rPr lang="en-US" dirty="0" smtClean="0"/>
              <a:t> Park</a:t>
            </a:r>
          </a:p>
          <a:p>
            <a:pPr>
              <a:buNone/>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Others…continued</a:t>
            </a:r>
            <a:endParaRPr lang="en-US" sz="5400" dirty="0"/>
          </a:p>
        </p:txBody>
      </p:sp>
      <p:sp>
        <p:nvSpPr>
          <p:cNvPr id="3" name="Content Placeholder 2"/>
          <p:cNvSpPr>
            <a:spLocks noGrp="1"/>
          </p:cNvSpPr>
          <p:nvPr>
            <p:ph idx="1"/>
          </p:nvPr>
        </p:nvSpPr>
        <p:spPr/>
        <p:txBody>
          <a:bodyPr>
            <a:normAutofit fontScale="85000" lnSpcReduction="20000"/>
          </a:bodyPr>
          <a:lstStyle/>
          <a:p>
            <a:pPr>
              <a:buNone/>
            </a:pPr>
            <a:r>
              <a:rPr lang="en-US" dirty="0" smtClean="0">
                <a:hlinkClick r:id="rId2"/>
              </a:rPr>
              <a:t>1995</a:t>
            </a:r>
            <a:r>
              <a:rPr lang="en-US" dirty="0" smtClean="0"/>
              <a:t>, from NRE545—Andrea Frank, Lily Lombard, Diane O’Connell, Erin Perry, </a:t>
            </a:r>
            <a:r>
              <a:rPr lang="en-US" dirty="0" err="1" smtClean="0"/>
              <a:t>Lynelle</a:t>
            </a:r>
            <a:r>
              <a:rPr lang="en-US" dirty="0" smtClean="0"/>
              <a:t> Preston, </a:t>
            </a:r>
            <a:r>
              <a:rPr lang="en-US" dirty="0" err="1" smtClean="0"/>
              <a:t>Gwo</a:t>
            </a:r>
            <a:r>
              <a:rPr lang="en-US" dirty="0" smtClean="0"/>
              <a:t>-Wei </a:t>
            </a:r>
            <a:r>
              <a:rPr lang="en-US" dirty="0" err="1" smtClean="0"/>
              <a:t>Torng</a:t>
            </a:r>
            <a:r>
              <a:rPr lang="en-US" dirty="0" smtClean="0"/>
              <a:t>.  Lily practically lived at 1120 Hill; often she brought her husband, John Lombard.  They took turns, one time, sitting in the house all bundled up in cold weather waiting to let the furnace repair man in (neither Bill nor I could be there).  </a:t>
            </a:r>
            <a:r>
              <a:rPr lang="en-US" dirty="0" err="1" smtClean="0"/>
              <a:t>Lynelle</a:t>
            </a:r>
            <a:r>
              <a:rPr lang="en-US" dirty="0" smtClean="0"/>
              <a:t> was also an enthusiast; she brought her parents (from Vermont) in to meet us.  She also brought her boyfriend, Chris Morrow, who subsequently worked with CSF at a later time.</a:t>
            </a:r>
          </a:p>
          <a:p>
            <a:pPr>
              <a:buNone/>
            </a:pPr>
            <a:r>
              <a:rPr lang="en-US" dirty="0" smtClean="0">
                <a:hlinkClick r:id="rId3"/>
              </a:rPr>
              <a:t>1996</a:t>
            </a:r>
            <a:r>
              <a:rPr lang="en-US" dirty="0" smtClean="0"/>
              <a:t>, From NRE545—Hideo </a:t>
            </a:r>
            <a:r>
              <a:rPr lang="en-US" dirty="0" err="1" smtClean="0"/>
              <a:t>Kuramitsu</a:t>
            </a:r>
            <a:r>
              <a:rPr lang="en-US" dirty="0" smtClean="0"/>
              <a:t>, Clive </a:t>
            </a:r>
            <a:r>
              <a:rPr lang="en-US" dirty="0" err="1" smtClean="0"/>
              <a:t>Lipchin</a:t>
            </a:r>
            <a:r>
              <a:rPr lang="en-US" dirty="0" smtClean="0"/>
              <a:t>, Julie Smith.  “</a:t>
            </a:r>
            <a:r>
              <a:rPr lang="en-US" dirty="0" smtClean="0">
                <a:hlinkClick r:id="rId4"/>
              </a:rPr>
              <a:t>Reprint</a:t>
            </a:r>
            <a:r>
              <a:rPr lang="en-US" dirty="0" smtClean="0"/>
              <a:t>” requests for Julie’s project, “Nine Nations, One Nile” have continued until recently.  In particular, folks like her map, reprinted here on the next page.  She, as did many others of this period, made good use of the Digital Chart of the World files that CSF owned and were not available at UM.</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ulies15.jpg"/>
          <p:cNvPicPr>
            <a:picLocks noChangeAspect="1"/>
          </p:cNvPicPr>
          <p:nvPr/>
        </p:nvPicPr>
        <p:blipFill>
          <a:blip r:embed="rId2" cstate="print"/>
          <a:stretch>
            <a:fillRect/>
          </a:stretch>
        </p:blipFill>
        <p:spPr>
          <a:xfrm>
            <a:off x="4571411" y="914400"/>
            <a:ext cx="4572589" cy="5943600"/>
          </a:xfrm>
          <a:prstGeom prst="rect">
            <a:avLst/>
          </a:prstGeom>
        </p:spPr>
      </p:pic>
      <p:pic>
        <p:nvPicPr>
          <p:cNvPr id="2" name="Picture 1" descr="julies14.jpg"/>
          <p:cNvPicPr>
            <a:picLocks noChangeAspect="1"/>
          </p:cNvPicPr>
          <p:nvPr/>
        </p:nvPicPr>
        <p:blipFill>
          <a:blip r:embed="rId3" cstate="print"/>
          <a:stretch>
            <a:fillRect/>
          </a:stretch>
        </p:blipFill>
        <p:spPr>
          <a:xfrm>
            <a:off x="0" y="914400"/>
            <a:ext cx="4572589" cy="59436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Others…continued</a:t>
            </a:r>
            <a:endParaRPr lang="en-US" sz="5400" dirty="0"/>
          </a:p>
        </p:txBody>
      </p:sp>
      <p:sp>
        <p:nvSpPr>
          <p:cNvPr id="3" name="Content Placeholder 2"/>
          <p:cNvSpPr>
            <a:spLocks noGrp="1"/>
          </p:cNvSpPr>
          <p:nvPr>
            <p:ph idx="1"/>
          </p:nvPr>
        </p:nvSpPr>
        <p:spPr/>
        <p:txBody>
          <a:bodyPr>
            <a:normAutofit/>
          </a:bodyPr>
          <a:lstStyle/>
          <a:p>
            <a:pPr>
              <a:buNone/>
            </a:pPr>
            <a:r>
              <a:rPr lang="en-US" dirty="0" smtClean="0">
                <a:hlinkClick r:id="rId2"/>
              </a:rPr>
              <a:t>1997</a:t>
            </a:r>
            <a:r>
              <a:rPr lang="en-US" dirty="0" smtClean="0"/>
              <a:t>, from NRE545—Shannon England.</a:t>
            </a:r>
          </a:p>
          <a:p>
            <a:pPr>
              <a:buNone/>
            </a:pPr>
            <a:r>
              <a:rPr lang="en-US" dirty="0" smtClean="0">
                <a:hlinkClick r:id="rId3"/>
              </a:rPr>
              <a:t>1998</a:t>
            </a:r>
            <a:r>
              <a:rPr lang="en-US" dirty="0" smtClean="0"/>
              <a:t>, from NRE545—Asli </a:t>
            </a:r>
            <a:r>
              <a:rPr lang="en-US" dirty="0" err="1" smtClean="0"/>
              <a:t>Gocmen</a:t>
            </a:r>
            <a:r>
              <a:rPr lang="en-US" dirty="0" smtClean="0"/>
              <a:t>, </a:t>
            </a:r>
            <a:r>
              <a:rPr lang="en-US" dirty="0" err="1" smtClean="0"/>
              <a:t>Taufik</a:t>
            </a:r>
            <a:r>
              <a:rPr lang="en-US" dirty="0" smtClean="0"/>
              <a:t> </a:t>
            </a:r>
            <a:r>
              <a:rPr lang="en-US" dirty="0" err="1" smtClean="0"/>
              <a:t>Hanafi</a:t>
            </a:r>
            <a:r>
              <a:rPr lang="en-US" dirty="0" smtClean="0"/>
              <a:t>, Jennifer Talbot, Moira </a:t>
            </a:r>
            <a:r>
              <a:rPr lang="en-US" dirty="0" err="1" smtClean="0"/>
              <a:t>Zellner</a:t>
            </a:r>
            <a:r>
              <a:rPr lang="en-US" dirty="0" smtClean="0"/>
              <a:t>.  Jennifer spent many hours working on an elaborate PowerPoint.  During that time, we talked about many topics, including her mother’s adventures, as an anthropologist (or other), in </a:t>
            </a:r>
            <a:r>
              <a:rPr lang="en-US" dirty="0" err="1" smtClean="0"/>
              <a:t>subSahelian</a:t>
            </a:r>
            <a:r>
              <a:rPr lang="en-US" dirty="0" smtClean="0"/>
              <a:t> Africa.</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772912"/>
          </a:xfrm>
        </p:spPr>
        <p:txBody>
          <a:bodyPr anchor="t">
            <a:normAutofit fontScale="90000"/>
          </a:bodyPr>
          <a:lstStyle/>
          <a:p>
            <a:r>
              <a:rPr lang="en-US" sz="1600" b="1" dirty="0" smtClean="0">
                <a:latin typeface="Arial" pitchFamily="34" charset="0"/>
                <a:cs typeface="Arial" pitchFamily="34" charset="0"/>
              </a:rPr>
              <a:t>*Stacy </a:t>
            </a:r>
            <a:r>
              <a:rPr lang="en-US" sz="1600" b="1" dirty="0" err="1">
                <a:latin typeface="Arial" pitchFamily="34" charset="0"/>
                <a:cs typeface="Arial" pitchFamily="34" charset="0"/>
              </a:rPr>
              <a:t>Potthoff</a:t>
            </a:r>
            <a:r>
              <a:rPr lang="en-US" sz="1600" b="1" dirty="0">
                <a:latin typeface="Arial" pitchFamily="34" charset="0"/>
                <a:cs typeface="Arial" pitchFamily="34" charset="0"/>
              </a:rPr>
              <a:t> , </a:t>
            </a:r>
            <a:r>
              <a:rPr lang="en-US" sz="1600" b="1" dirty="0" smtClean="0">
                <a:latin typeface="Arial" pitchFamily="34" charset="0"/>
                <a:cs typeface="Arial" pitchFamily="34" charset="0"/>
              </a:rPr>
              <a:t>Chicago</a:t>
            </a:r>
            <a:r>
              <a:rPr lang="en-US" sz="1600" b="1" dirty="0">
                <a:latin typeface="Arial" pitchFamily="34" charset="0"/>
                <a:cs typeface="Arial" pitchFamily="34" charset="0"/>
              </a:rPr>
              <a:t>, Illinois</a:t>
            </a:r>
            <a:br>
              <a:rPr lang="en-US" sz="1600" b="1" dirty="0">
                <a:latin typeface="Arial" pitchFamily="34" charset="0"/>
                <a:cs typeface="Arial" pitchFamily="34" charset="0"/>
              </a:rPr>
            </a:br>
            <a:r>
              <a:rPr lang="en-US" sz="1600" b="1" dirty="0" smtClean="0">
                <a:latin typeface="Arial" pitchFamily="34" charset="0"/>
                <a:cs typeface="Arial" pitchFamily="34" charset="0"/>
              </a:rPr>
              <a:t>*John Toner, Brooklyn</a:t>
            </a:r>
            <a:r>
              <a:rPr lang="en-US" sz="1600" b="1" dirty="0">
                <a:latin typeface="Arial" pitchFamily="34" charset="0"/>
                <a:cs typeface="Arial" pitchFamily="34" charset="0"/>
              </a:rPr>
              <a:t>, NY</a:t>
            </a:r>
            <a:br>
              <a:rPr lang="en-US" sz="1600" b="1" dirty="0">
                <a:latin typeface="Arial" pitchFamily="34" charset="0"/>
                <a:cs typeface="Arial" pitchFamily="34" charset="0"/>
              </a:rPr>
            </a:br>
            <a:r>
              <a:rPr lang="en-US" sz="1600" b="1" dirty="0" smtClean="0">
                <a:latin typeface="Arial" pitchFamily="34" charset="0"/>
                <a:cs typeface="Arial" pitchFamily="34" charset="0"/>
              </a:rPr>
              <a:t>*</a:t>
            </a:r>
            <a:r>
              <a:rPr lang="en-US" sz="1600" b="1" dirty="0" err="1" smtClean="0">
                <a:latin typeface="Arial" pitchFamily="34" charset="0"/>
                <a:cs typeface="Arial" pitchFamily="34" charset="0"/>
              </a:rPr>
              <a:t>Haydee</a:t>
            </a:r>
            <a:r>
              <a:rPr lang="en-US" sz="1600" b="1" dirty="0" smtClean="0">
                <a:latin typeface="Arial" pitchFamily="34" charset="0"/>
                <a:cs typeface="Arial" pitchFamily="34" charset="0"/>
              </a:rPr>
              <a:t> </a:t>
            </a:r>
            <a:r>
              <a:rPr lang="en-US" sz="1600" b="1" dirty="0" err="1">
                <a:latin typeface="Arial" pitchFamily="34" charset="0"/>
                <a:cs typeface="Arial" pitchFamily="34" charset="0"/>
              </a:rPr>
              <a:t>Izaguirre</a:t>
            </a:r>
            <a:r>
              <a:rPr lang="en-US" sz="1600" b="1" dirty="0">
                <a:latin typeface="Arial" pitchFamily="34" charset="0"/>
                <a:cs typeface="Arial" pitchFamily="34" charset="0"/>
              </a:rPr>
              <a:t> </a:t>
            </a:r>
            <a:r>
              <a:rPr lang="en-US" sz="1600" b="1" dirty="0" smtClean="0">
                <a:latin typeface="Arial" pitchFamily="34" charset="0"/>
                <a:cs typeface="Arial" pitchFamily="34" charset="0"/>
              </a:rPr>
              <a:t>, Ann </a:t>
            </a:r>
            <a:r>
              <a:rPr lang="en-US" sz="1600" b="1" dirty="0">
                <a:latin typeface="Arial" pitchFamily="34" charset="0"/>
                <a:cs typeface="Arial" pitchFamily="34" charset="0"/>
              </a:rPr>
              <a:t>Arbor, </a:t>
            </a:r>
            <a:r>
              <a:rPr lang="en-US" sz="1600" b="1" dirty="0" smtClean="0">
                <a:latin typeface="Arial" pitchFamily="34" charset="0"/>
                <a:cs typeface="Arial" pitchFamily="34" charset="0"/>
              </a:rPr>
              <a:t>Michigan</a:t>
            </a:r>
            <a:br>
              <a:rPr lang="en-US" sz="1600" b="1" dirty="0" smtClean="0">
                <a:latin typeface="Arial" pitchFamily="34" charset="0"/>
                <a:cs typeface="Arial" pitchFamily="34" charset="0"/>
              </a:rPr>
            </a:br>
            <a:r>
              <a:rPr lang="en-US" sz="1600" b="1" dirty="0" smtClean="0">
                <a:latin typeface="Arial" pitchFamily="34" charset="0"/>
                <a:cs typeface="Arial" pitchFamily="34" charset="0"/>
              </a:rPr>
              <a:t>*</a:t>
            </a:r>
            <a:r>
              <a:rPr lang="en-US" sz="1600" b="1" dirty="0" err="1" smtClean="0">
                <a:latin typeface="Arial" pitchFamily="34" charset="0"/>
                <a:cs typeface="Arial" pitchFamily="34" charset="0"/>
              </a:rPr>
              <a:t>Candie</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Cassabalian</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Formson</a:t>
            </a:r>
            <a:r>
              <a:rPr lang="en-US" sz="1600" b="1" dirty="0" smtClean="0">
                <a:latin typeface="Arial" pitchFamily="34" charset="0"/>
                <a:cs typeface="Arial" pitchFamily="34" charset="0"/>
              </a:rPr>
              <a:t>, </a:t>
            </a:r>
            <a:r>
              <a:rPr lang="en-US" sz="1600" b="1" dirty="0" smtClean="0">
                <a:latin typeface="Arial" pitchFamily="34" charset="0"/>
                <a:cs typeface="Arial" pitchFamily="34" charset="0"/>
              </a:rPr>
              <a:t>Nice, France</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b="1" dirty="0">
                <a:latin typeface="Arial" pitchFamily="34" charset="0"/>
                <a:cs typeface="Arial" pitchFamily="34" charset="0"/>
              </a:rPr>
              <a:t>Jennifer Horton, Master’s Student, S.N.R.E. and U.T.E.P.; U.M.</a:t>
            </a:r>
            <a:r>
              <a:rPr lang="en-US" sz="1600" dirty="0">
                <a:latin typeface="Arial" pitchFamily="34" charset="0"/>
                <a:cs typeface="Arial" pitchFamily="34" charset="0"/>
              </a:rPr>
              <a:t/>
            </a:r>
            <a:br>
              <a:rPr lang="en-US" sz="1600" dirty="0">
                <a:latin typeface="Arial" pitchFamily="34" charset="0"/>
                <a:cs typeface="Arial" pitchFamily="34" charset="0"/>
              </a:rPr>
            </a:br>
            <a:r>
              <a:rPr lang="en-US" sz="1600" b="1" dirty="0">
                <a:latin typeface="Arial" pitchFamily="34" charset="0"/>
                <a:cs typeface="Arial" pitchFamily="34" charset="0"/>
              </a:rPr>
              <a:t>Emily Chi, Master’s Student, S.N.R.E</a:t>
            </a:r>
            <a:r>
              <a:rPr lang="en-US" sz="1600" b="1" dirty="0" smtClean="0">
                <a:latin typeface="Arial" pitchFamily="34" charset="0"/>
                <a:cs typeface="Arial" pitchFamily="34" charset="0"/>
              </a:rPr>
              <a:t>. and U.T.E.P.; </a:t>
            </a:r>
            <a:r>
              <a:rPr lang="en-US" sz="1600" b="1" dirty="0">
                <a:latin typeface="Arial" pitchFamily="34" charset="0"/>
                <a:cs typeface="Arial" pitchFamily="34" charset="0"/>
              </a:rPr>
              <a:t>U.M</a:t>
            </a:r>
            <a:r>
              <a:rPr lang="en-US" sz="1600" b="1" dirty="0" smtClean="0">
                <a:latin typeface="Arial" pitchFamily="34" charset="0"/>
                <a:cs typeface="Arial" pitchFamily="34" charset="0"/>
              </a:rPr>
              <a:t>.</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b="1" dirty="0" smtClean="0">
                <a:latin typeface="Arial" pitchFamily="34" charset="0"/>
                <a:cs typeface="Arial" pitchFamily="34" charset="0"/>
              </a:rPr>
              <a:t>Kerry </a:t>
            </a:r>
            <a:r>
              <a:rPr lang="en-US" sz="1600" b="1" dirty="0" err="1" smtClean="0">
                <a:latin typeface="Arial" pitchFamily="34" charset="0"/>
                <a:cs typeface="Arial" pitchFamily="34" charset="0"/>
              </a:rPr>
              <a:t>Ard</a:t>
            </a:r>
            <a:r>
              <a:rPr lang="en-US" sz="1600" b="1" dirty="0" smtClean="0">
                <a:latin typeface="Arial" pitchFamily="34" charset="0"/>
                <a:cs typeface="Arial" pitchFamily="34" charset="0"/>
              </a:rPr>
              <a:t>, Ph.D. student, S.N.R.E. and Sociology, U.M.</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b="1" dirty="0" err="1" smtClean="0">
                <a:latin typeface="Arial" pitchFamily="34" charset="0"/>
                <a:cs typeface="Arial" pitchFamily="34" charset="0"/>
              </a:rPr>
              <a:t>Allain</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Rasolofoson</a:t>
            </a:r>
            <a:r>
              <a:rPr lang="en-US" sz="1600" b="1" dirty="0" smtClean="0">
                <a:latin typeface="Arial" pitchFamily="34" charset="0"/>
                <a:cs typeface="Arial" pitchFamily="34" charset="0"/>
              </a:rPr>
              <a:t>, M.P.H. Loma Linda Medical Center; Ph.D. student, S.N.R.E.; M.A. Math./C.S., E.M.U.</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b="1" dirty="0" err="1" smtClean="0">
                <a:latin typeface="Arial" pitchFamily="34" charset="0"/>
                <a:cs typeface="Arial" pitchFamily="34" charset="0"/>
              </a:rPr>
              <a:t>Luci</a:t>
            </a:r>
            <a:r>
              <a:rPr lang="en-US" sz="1600" b="1" dirty="0" smtClean="0">
                <a:latin typeface="Arial" pitchFamily="34" charset="0"/>
                <a:cs typeface="Arial" pitchFamily="34" charset="0"/>
              </a:rPr>
              <a:t> Y. Kim, Ph.D. Candidate, S.N.R.E.</a:t>
            </a:r>
            <a:r>
              <a:rPr lang="en-US" sz="1600" dirty="0" smtClean="0">
                <a:latin typeface="Arial" pitchFamily="34" charset="0"/>
                <a:cs typeface="Arial" pitchFamily="34" charset="0"/>
              </a:rPr>
              <a:t> </a:t>
            </a:r>
            <a:br>
              <a:rPr lang="en-US" sz="1600" dirty="0" smtClean="0">
                <a:latin typeface="Arial" pitchFamily="34" charset="0"/>
                <a:cs typeface="Arial" pitchFamily="34" charset="0"/>
              </a:rPr>
            </a:br>
            <a:r>
              <a:rPr lang="en-US" sz="1600" b="1" dirty="0" err="1" smtClean="0">
                <a:latin typeface="Arial" pitchFamily="34" charset="0"/>
                <a:cs typeface="Arial" pitchFamily="34" charset="0"/>
              </a:rPr>
              <a:t>Seung-Hoon</a:t>
            </a:r>
            <a:r>
              <a:rPr lang="en-US" sz="1600" b="1" dirty="0" smtClean="0">
                <a:latin typeface="Arial" pitchFamily="34" charset="0"/>
                <a:cs typeface="Arial" pitchFamily="34" charset="0"/>
              </a:rPr>
              <a:t> Han, Ph.D. T.C.A.U.P.</a:t>
            </a:r>
            <a:r>
              <a:rPr lang="en-US" sz="1600" dirty="0" smtClean="0">
                <a:latin typeface="Arial" pitchFamily="34" charset="0"/>
                <a:cs typeface="Arial" pitchFamily="34" charset="0"/>
              </a:rPr>
              <a:t> </a:t>
            </a:r>
            <a:br>
              <a:rPr lang="en-US" sz="1600" dirty="0" smtClean="0">
                <a:latin typeface="Arial" pitchFamily="34" charset="0"/>
                <a:cs typeface="Arial" pitchFamily="34" charset="0"/>
              </a:rPr>
            </a:br>
            <a:r>
              <a:rPr lang="en-US" sz="1600" b="1" dirty="0" smtClean="0">
                <a:latin typeface="Arial" pitchFamily="34" charset="0"/>
                <a:cs typeface="Arial" pitchFamily="34" charset="0"/>
              </a:rPr>
              <a:t>Peter Vincent, M.S., S.N.R.E.; M.U.P.</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b="1" dirty="0" smtClean="0">
                <a:latin typeface="Arial" pitchFamily="34" charset="0"/>
                <a:cs typeface="Arial" pitchFamily="34" charset="0"/>
              </a:rPr>
              <a:t>Makoto Noguchi, M.U.P. </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b="1" dirty="0" err="1" smtClean="0">
                <a:latin typeface="Arial" pitchFamily="34" charset="0"/>
                <a:cs typeface="Arial" pitchFamily="34" charset="0"/>
              </a:rPr>
              <a:t>Hyeyun</a:t>
            </a:r>
            <a:r>
              <a:rPr lang="en-US" sz="1600" b="1" dirty="0" smtClean="0">
                <a:latin typeface="Arial" pitchFamily="34" charset="0"/>
                <a:cs typeface="Arial" pitchFamily="34" charset="0"/>
              </a:rPr>
              <a:t> Lee, M.U.P.</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b="1" dirty="0" err="1" smtClean="0">
                <a:latin typeface="Arial" pitchFamily="34" charset="0"/>
                <a:cs typeface="Arial" pitchFamily="34" charset="0"/>
              </a:rPr>
              <a:t>Eun</a:t>
            </a:r>
            <a:r>
              <a:rPr lang="en-US" sz="1600" b="1" dirty="0" smtClean="0">
                <a:latin typeface="Arial" pitchFamily="34" charset="0"/>
                <a:cs typeface="Arial" pitchFamily="34" charset="0"/>
              </a:rPr>
              <a:t>-Young Kim, Ph.D. Candidate U.T.E.P.</a:t>
            </a:r>
            <a:r>
              <a:rPr lang="en-US" sz="1600" dirty="0" smtClean="0">
                <a:latin typeface="Arial" pitchFamily="34" charset="0"/>
                <a:cs typeface="Arial" pitchFamily="34" charset="0"/>
              </a:rPr>
              <a:t> </a:t>
            </a:r>
            <a:br>
              <a:rPr lang="en-US" sz="1600" dirty="0" smtClean="0">
                <a:latin typeface="Arial" pitchFamily="34" charset="0"/>
                <a:cs typeface="Arial" pitchFamily="34" charset="0"/>
              </a:rPr>
            </a:br>
            <a:r>
              <a:rPr lang="en-US" sz="1600" b="1" dirty="0" smtClean="0">
                <a:latin typeface="Arial" pitchFamily="34" charset="0"/>
                <a:cs typeface="Arial" pitchFamily="34" charset="0"/>
              </a:rPr>
              <a:t>Ming-</a:t>
            </a:r>
            <a:r>
              <a:rPr lang="en-US" sz="1600" b="1" dirty="0" err="1" smtClean="0">
                <a:latin typeface="Arial" pitchFamily="34" charset="0"/>
                <a:cs typeface="Arial" pitchFamily="34" charset="0"/>
              </a:rPr>
              <a:t>Hui</a:t>
            </a:r>
            <a:r>
              <a:rPr lang="en-US" sz="1600" b="1" dirty="0" smtClean="0">
                <a:latin typeface="Arial" pitchFamily="34" charset="0"/>
                <a:cs typeface="Arial" pitchFamily="34" charset="0"/>
              </a:rPr>
              <a:t> Hsieh,  M. A. English, M.S.U., and M.A. Ed. U.M.</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b="1" dirty="0" smtClean="0">
                <a:latin typeface="Arial" pitchFamily="34" charset="0"/>
                <a:cs typeface="Arial" pitchFamily="34" charset="0"/>
              </a:rPr>
              <a:t>Richard Wallace, Ph.D. Candidate, U.T.E.P.</a:t>
            </a:r>
            <a:r>
              <a:rPr lang="en-US" sz="1600" dirty="0" smtClean="0">
                <a:latin typeface="Arial" pitchFamily="34" charset="0"/>
                <a:cs typeface="Arial" pitchFamily="34" charset="0"/>
              </a:rPr>
              <a:t> </a:t>
            </a:r>
            <a:br>
              <a:rPr lang="en-US" sz="1600" dirty="0" smtClean="0">
                <a:latin typeface="Arial" pitchFamily="34" charset="0"/>
                <a:cs typeface="Arial" pitchFamily="34" charset="0"/>
              </a:rPr>
            </a:br>
            <a:r>
              <a:rPr lang="en-US" sz="1600" b="1" dirty="0" smtClean="0">
                <a:latin typeface="Arial" pitchFamily="34" charset="0"/>
                <a:cs typeface="Arial" pitchFamily="34" charset="0"/>
              </a:rPr>
              <a:t>Marc Schlossberg, Ph.D. U.T.E.P.</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b="1" dirty="0" smtClean="0">
                <a:latin typeface="Arial" pitchFamily="34" charset="0"/>
                <a:cs typeface="Arial" pitchFamily="34" charset="0"/>
              </a:rPr>
              <a:t>Robin </a:t>
            </a:r>
            <a:r>
              <a:rPr lang="en-US" sz="1600" b="1" dirty="0" err="1" smtClean="0">
                <a:latin typeface="Arial" pitchFamily="34" charset="0"/>
                <a:cs typeface="Arial" pitchFamily="34" charset="0"/>
              </a:rPr>
              <a:t>Saha</a:t>
            </a:r>
            <a:r>
              <a:rPr lang="en-US" sz="1600" b="1" dirty="0" smtClean="0">
                <a:latin typeface="Arial" pitchFamily="34" charset="0"/>
                <a:cs typeface="Arial" pitchFamily="34" charset="0"/>
              </a:rPr>
              <a:t>, Ph.D. S.N.R.E.</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b="1" dirty="0" err="1" smtClean="0">
                <a:latin typeface="Arial" pitchFamily="34" charset="0"/>
                <a:cs typeface="Arial" pitchFamily="34" charset="0"/>
              </a:rPr>
              <a:t>Seema</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Iyer</a:t>
            </a:r>
            <a:r>
              <a:rPr lang="en-US" sz="1600" b="1" dirty="0" smtClean="0">
                <a:latin typeface="Arial" pitchFamily="34" charset="0"/>
                <a:cs typeface="Arial" pitchFamily="34" charset="0"/>
              </a:rPr>
              <a:t>, Ph.D., U.T.E.P.</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b="1" dirty="0" err="1" smtClean="0">
                <a:latin typeface="Arial" pitchFamily="34" charset="0"/>
                <a:cs typeface="Arial" pitchFamily="34" charset="0"/>
              </a:rPr>
              <a:t>Tamana</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Nishiguchi</a:t>
            </a:r>
            <a:r>
              <a:rPr lang="en-US" sz="1600" b="1" dirty="0" smtClean="0">
                <a:latin typeface="Arial" pitchFamily="34" charset="0"/>
                <a:cs typeface="Arial" pitchFamily="34" charset="0"/>
              </a:rPr>
              <a:t>, M.S. S.N.R.E. </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b="1" dirty="0" smtClean="0">
                <a:latin typeface="Arial" pitchFamily="34" charset="0"/>
                <a:cs typeface="Arial" pitchFamily="34" charset="0"/>
              </a:rPr>
              <a:t>Rosalyn </a:t>
            </a:r>
            <a:r>
              <a:rPr lang="en-US" sz="1600" b="1" dirty="0" err="1" smtClean="0">
                <a:latin typeface="Arial" pitchFamily="34" charset="0"/>
                <a:cs typeface="Arial" pitchFamily="34" charset="0"/>
              </a:rPr>
              <a:t>Scaff</a:t>
            </a:r>
            <a:r>
              <a:rPr lang="en-US" sz="1600" b="1" dirty="0" smtClean="0">
                <a:latin typeface="Arial" pitchFamily="34" charset="0"/>
                <a:cs typeface="Arial" pitchFamily="34" charset="0"/>
              </a:rPr>
              <a:t>, M.U.P.</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b="1" dirty="0" smtClean="0">
                <a:latin typeface="Arial" pitchFamily="34" charset="0"/>
                <a:cs typeface="Arial" pitchFamily="34" charset="0"/>
              </a:rPr>
              <a:t>Richard </a:t>
            </a:r>
            <a:r>
              <a:rPr lang="en-US" sz="1600" b="1" dirty="0" err="1" smtClean="0">
                <a:latin typeface="Arial" pitchFamily="34" charset="0"/>
                <a:cs typeface="Arial" pitchFamily="34" charset="0"/>
              </a:rPr>
              <a:t>Aishton</a:t>
            </a:r>
            <a:r>
              <a:rPr lang="en-US" sz="1600" b="1" dirty="0" smtClean="0">
                <a:latin typeface="Arial" pitchFamily="34" charset="0"/>
                <a:cs typeface="Arial" pitchFamily="34" charset="0"/>
              </a:rPr>
              <a:t>, Ph.D. S.N.R.E.</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b="1" dirty="0" smtClean="0">
                <a:latin typeface="Arial" pitchFamily="34" charset="0"/>
                <a:cs typeface="Arial" pitchFamily="34" charset="0"/>
              </a:rPr>
              <a:t>Astrid Hillers, M.S. in Engineering and S.N.R.E.</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b="1" dirty="0" smtClean="0">
                <a:latin typeface="Arial" pitchFamily="34" charset="0"/>
                <a:cs typeface="Arial" pitchFamily="34" charset="0"/>
              </a:rPr>
              <a:t>Dan Jacobs, M.A. Ed. </a:t>
            </a:r>
            <a:r>
              <a:rPr lang="en-US" sz="7200" dirty="0" smtClean="0">
                <a:latin typeface="Arial" pitchFamily="34" charset="0"/>
                <a:cs typeface="Arial" pitchFamily="34" charset="0"/>
              </a:rPr>
              <a:t/>
            </a:r>
            <a:br>
              <a:rPr lang="en-US" sz="7200" dirty="0" smtClean="0">
                <a:latin typeface="Arial" pitchFamily="34" charset="0"/>
                <a:cs typeface="Arial" pitchFamily="34" charset="0"/>
              </a:rPr>
            </a:br>
            <a:r>
              <a:rPr lang="en-US" sz="1100" dirty="0" smtClean="0">
                <a:latin typeface="Arial" pitchFamily="34" charset="0"/>
                <a:cs typeface="Arial" pitchFamily="34" charset="0"/>
              </a:rPr>
              <a:t>	S.N.R.E. = School of Natural Resources and Environment; University of Michigan (U.M.)</a:t>
            </a:r>
            <a:br>
              <a:rPr lang="en-US" sz="1100" dirty="0" smtClean="0">
                <a:latin typeface="Arial" pitchFamily="34" charset="0"/>
                <a:cs typeface="Arial" pitchFamily="34" charset="0"/>
              </a:rPr>
            </a:br>
            <a:r>
              <a:rPr lang="en-US" sz="1100" dirty="0" smtClean="0">
                <a:latin typeface="Arial" pitchFamily="34" charset="0"/>
                <a:cs typeface="Arial" pitchFamily="34" charset="0"/>
              </a:rPr>
              <a:t>	U.T.E.P. = Urban, Technological, and Environmental Planning; University of Michigan (U.M.)</a:t>
            </a:r>
            <a:br>
              <a:rPr lang="en-US" sz="1100" dirty="0" smtClean="0">
                <a:latin typeface="Arial" pitchFamily="34" charset="0"/>
                <a:cs typeface="Arial" pitchFamily="34" charset="0"/>
              </a:rPr>
            </a:br>
            <a:r>
              <a:rPr lang="en-US" sz="1100" dirty="0" smtClean="0">
                <a:latin typeface="Arial" pitchFamily="34" charset="0"/>
                <a:cs typeface="Arial" pitchFamily="34" charset="0"/>
              </a:rPr>
              <a:t>	T.C.A.U.P. = </a:t>
            </a:r>
            <a:r>
              <a:rPr lang="en-US" sz="1100" dirty="0" err="1" smtClean="0">
                <a:latin typeface="Arial" pitchFamily="34" charset="0"/>
                <a:cs typeface="Arial" pitchFamily="34" charset="0"/>
              </a:rPr>
              <a:t>Taubman</a:t>
            </a:r>
            <a:r>
              <a:rPr lang="en-US" sz="1100" dirty="0" smtClean="0">
                <a:latin typeface="Arial" pitchFamily="34" charset="0"/>
                <a:cs typeface="Arial" pitchFamily="34" charset="0"/>
              </a:rPr>
              <a:t> College of Architecture and Urban Planning; University of Michigan (U.M.)</a:t>
            </a:r>
            <a:br>
              <a:rPr lang="en-US" sz="1100" dirty="0" smtClean="0">
                <a:latin typeface="Arial" pitchFamily="34" charset="0"/>
                <a:cs typeface="Arial" pitchFamily="34" charset="0"/>
              </a:rPr>
            </a:br>
            <a:r>
              <a:rPr lang="en-US" sz="1100" dirty="0" smtClean="0">
                <a:latin typeface="Arial" pitchFamily="34" charset="0"/>
                <a:cs typeface="Arial" pitchFamily="34" charset="0"/>
              </a:rPr>
              <a:t>	M.U.P. = Master’s of Urban Planning (U.M.)</a:t>
            </a:r>
            <a:br>
              <a:rPr lang="en-US" sz="1100" dirty="0" smtClean="0">
                <a:latin typeface="Arial" pitchFamily="34" charset="0"/>
                <a:cs typeface="Arial" pitchFamily="34" charset="0"/>
              </a:rPr>
            </a:br>
            <a:r>
              <a:rPr lang="en-US" sz="1100" dirty="0" smtClean="0">
                <a:latin typeface="Arial" pitchFamily="34" charset="0"/>
                <a:cs typeface="Arial" pitchFamily="34" charset="0"/>
              </a:rPr>
              <a:t>                          * = Paid Intern</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Honorary Interns</a:t>
            </a:r>
            <a:endParaRPr lang="en-US" sz="4800" dirty="0"/>
          </a:p>
        </p:txBody>
      </p:sp>
      <p:sp>
        <p:nvSpPr>
          <p:cNvPr id="3" name="Text Placeholder 2"/>
          <p:cNvSpPr>
            <a:spLocks noGrp="1"/>
          </p:cNvSpPr>
          <p:nvPr>
            <p:ph type="body" idx="1"/>
          </p:nvPr>
        </p:nvSpPr>
        <p:spPr>
          <a:xfrm>
            <a:off x="533400" y="2895600"/>
            <a:ext cx="7772400" cy="1509712"/>
          </a:xfrm>
        </p:spPr>
        <p:txBody>
          <a:bodyPr/>
          <a:lstStyle/>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effectLst>
                  <a:outerShdw blurRad="38100" dist="38100" dir="2700000" algn="tl">
                    <a:srgbClr val="000000">
                      <a:alpha val="43137"/>
                    </a:srgbClr>
                  </a:outerShdw>
                </a:effectLst>
              </a:rPr>
              <a:t>Jennifer Horton</a:t>
            </a:r>
            <a:endParaRPr lang="en-US" sz="5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7500" lnSpcReduction="20000"/>
          </a:bodyPr>
          <a:lstStyle/>
          <a:p>
            <a:r>
              <a:rPr lang="en-US" dirty="0" smtClean="0"/>
              <a:t>Jen is working on her Master’s Thesis in Environmental Justice in SNRE (Committee:  Paul </a:t>
            </a:r>
            <a:r>
              <a:rPr lang="en-US" dirty="0" err="1" smtClean="0"/>
              <a:t>Mohai</a:t>
            </a:r>
            <a:r>
              <a:rPr lang="en-US" dirty="0" smtClean="0"/>
              <a:t>, Dan Brown, Sandy </a:t>
            </a:r>
            <a:r>
              <a:rPr lang="en-US" dirty="0" err="1" smtClean="0"/>
              <a:t>Arlinghaus</a:t>
            </a:r>
            <a:r>
              <a:rPr lang="en-US" dirty="0" smtClean="0"/>
              <a:t>) and U.T.E.P.</a:t>
            </a:r>
          </a:p>
          <a:p>
            <a:r>
              <a:rPr lang="en-US" dirty="0" smtClean="0"/>
              <a:t>Research Questions</a:t>
            </a:r>
          </a:p>
          <a:p>
            <a:pPr lvl="1"/>
            <a:r>
              <a:rPr lang="en-US" b="1" dirty="0" smtClean="0"/>
              <a:t> </a:t>
            </a:r>
            <a:r>
              <a:rPr lang="en-US" dirty="0" smtClean="0"/>
              <a:t>What are the adverse environmental effects of confined animal feeding operations (CAFOs) in North Carolina flood plains?</a:t>
            </a:r>
          </a:p>
          <a:p>
            <a:pPr lvl="1"/>
            <a:r>
              <a:rPr lang="en-US" dirty="0" smtClean="0"/>
              <a:t>Why are most of the CAFOs in North Carolina sited in the flood plains? </a:t>
            </a:r>
          </a:p>
          <a:p>
            <a:pPr lvl="1"/>
            <a:r>
              <a:rPr lang="en-US" dirty="0" smtClean="0"/>
              <a:t>Are communities adversely affected by these </a:t>
            </a:r>
            <a:r>
              <a:rPr lang="en-US" dirty="0" err="1" smtClean="0"/>
              <a:t>sitings</a:t>
            </a:r>
            <a:r>
              <a:rPr lang="en-US" dirty="0" smtClean="0"/>
              <a:t> within flood plains?</a:t>
            </a:r>
          </a:p>
          <a:p>
            <a:pPr lvl="1"/>
            <a:r>
              <a:rPr lang="en-US" dirty="0" smtClean="0"/>
              <a:t>Environmental justice: are CAFOs being sited in marginalized communities? </a:t>
            </a:r>
          </a:p>
          <a:p>
            <a:r>
              <a:rPr lang="en-US" dirty="0" smtClean="0"/>
              <a:t> Methods</a:t>
            </a:r>
          </a:p>
          <a:p>
            <a:pPr lvl="1"/>
            <a:r>
              <a:rPr lang="en-US" dirty="0" smtClean="0"/>
              <a:t>Use GIS and remote sensing data to analyze the environmental burden of </a:t>
            </a:r>
            <a:r>
              <a:rPr lang="en-US" dirty="0" err="1" smtClean="0"/>
              <a:t>siting</a:t>
            </a:r>
            <a:r>
              <a:rPr lang="en-US" dirty="0" smtClean="0"/>
              <a:t> CAFOs in flood plains</a:t>
            </a:r>
          </a:p>
          <a:p>
            <a:pPr lvl="1"/>
            <a:r>
              <a:rPr lang="en-US" dirty="0" smtClean="0"/>
              <a:t> Use GIS to overlay current census tracts, flood plain data, and CAFOs (taking GIS course in the Fall to help me work on this project)</a:t>
            </a:r>
          </a:p>
          <a:p>
            <a:endParaRPr lang="en-US" dirty="0" smtClean="0"/>
          </a:p>
          <a:p>
            <a:endParaRPr lang="en-US" dirty="0"/>
          </a:p>
        </p:txBody>
      </p:sp>
    </p:spTree>
    <p:extLst>
      <p:ext uri="{BB962C8B-B14F-4D97-AF65-F5344CB8AC3E}">
        <p14:creationId xmlns:p14="http://schemas.microsoft.com/office/powerpoint/2010/main" val="2104577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effectLst>
                  <a:outerShdw blurRad="38100" dist="38100" dir="2700000" algn="tl">
                    <a:srgbClr val="000000">
                      <a:alpha val="43137"/>
                    </a:srgbClr>
                  </a:outerShdw>
                </a:effectLst>
              </a:rPr>
              <a:t>Emily Chi</a:t>
            </a:r>
            <a:endParaRPr lang="en-US" sz="5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85000" lnSpcReduction="20000"/>
          </a:bodyPr>
          <a:lstStyle/>
          <a:p>
            <a:r>
              <a:rPr lang="en-US" dirty="0" smtClean="0"/>
              <a:t>Emily is working on her Master’s Thesis in Environmental Justice in SNRE (Committee:  Paul </a:t>
            </a:r>
            <a:r>
              <a:rPr lang="en-US" dirty="0" err="1" smtClean="0"/>
              <a:t>Mohai</a:t>
            </a:r>
            <a:r>
              <a:rPr lang="en-US" dirty="0" smtClean="0"/>
              <a:t>, Sandy </a:t>
            </a:r>
            <a:r>
              <a:rPr lang="en-US" dirty="0" err="1" smtClean="0"/>
              <a:t>Arlinghaus</a:t>
            </a:r>
            <a:r>
              <a:rPr lang="en-US" dirty="0" smtClean="0"/>
              <a:t>).  Marc Schlossberg, former CSF Intern, was helpful in setting up contacts for GIS data.</a:t>
            </a:r>
          </a:p>
          <a:p>
            <a:r>
              <a:rPr lang="en-US" dirty="0" smtClean="0"/>
              <a:t>Her draft proposal, which involves an analysis of environmental justice issues in relation to park access (data for City of Portland, Oregon) contains the following headings:</a:t>
            </a:r>
          </a:p>
          <a:p>
            <a:pPr lvl="1"/>
            <a:r>
              <a:rPr lang="en-US" dirty="0" smtClean="0"/>
              <a:t>Park distribution and demographics</a:t>
            </a:r>
          </a:p>
          <a:p>
            <a:pPr lvl="1"/>
            <a:r>
              <a:rPr lang="en-US" dirty="0" smtClean="0"/>
              <a:t>Air quality in parks</a:t>
            </a:r>
          </a:p>
          <a:p>
            <a:pPr lvl="1"/>
            <a:r>
              <a:rPr lang="en-US" dirty="0" smtClean="0"/>
              <a:t>Demographic characteristics across parks with varying air quality</a:t>
            </a:r>
          </a:p>
          <a:p>
            <a:pPr lvl="1"/>
            <a:r>
              <a:rPr lang="en-US" dirty="0" smtClean="0"/>
              <a:t>Asthma and air pollution</a:t>
            </a:r>
          </a:p>
          <a:p>
            <a:pPr lvl="1"/>
            <a:r>
              <a:rPr lang="en-US" dirty="0" smtClean="0"/>
              <a:t>Asthma rates in park access areas</a:t>
            </a:r>
          </a:p>
          <a:p>
            <a:pPr lvl="1"/>
            <a:r>
              <a:rPr lang="en-US" dirty="0" smtClean="0"/>
              <a:t>Asthma rates across parks with varying air quality</a:t>
            </a:r>
          </a:p>
          <a:p>
            <a:pPr lvl="1"/>
            <a:r>
              <a:rPr lang="en-US" dirty="0" smtClean="0"/>
              <a:t>Asthma rates in polluted areas: parks vs. </a:t>
            </a:r>
            <a:r>
              <a:rPr lang="en-US" dirty="0" err="1" smtClean="0"/>
              <a:t>nonparks</a:t>
            </a:r>
            <a:endParaRPr lang="en-US" dirty="0" smtClean="0"/>
          </a:p>
          <a:p>
            <a:endParaRPr lang="en-US" dirty="0"/>
          </a:p>
        </p:txBody>
      </p:sp>
    </p:spTree>
    <p:extLst>
      <p:ext uri="{BB962C8B-B14F-4D97-AF65-F5344CB8AC3E}">
        <p14:creationId xmlns:p14="http://schemas.microsoft.com/office/powerpoint/2010/main" val="25430131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effectLst>
                  <a:outerShdw blurRad="38100" dist="38100" dir="2700000" algn="tl">
                    <a:srgbClr val="000000">
                      <a:alpha val="43137"/>
                    </a:srgbClr>
                  </a:outerShdw>
                </a:effectLst>
                <a:latin typeface="Arial" pitchFamily="34" charset="0"/>
                <a:cs typeface="Arial" pitchFamily="34" charset="0"/>
              </a:rPr>
              <a:t>Kerry </a:t>
            </a:r>
            <a:r>
              <a:rPr lang="en-US" sz="5400" dirty="0" err="1" smtClean="0">
                <a:effectLst>
                  <a:outerShdw blurRad="38100" dist="38100" dir="2700000" algn="tl">
                    <a:srgbClr val="000000">
                      <a:alpha val="43137"/>
                    </a:srgbClr>
                  </a:outerShdw>
                </a:effectLst>
                <a:latin typeface="Arial" pitchFamily="34" charset="0"/>
                <a:cs typeface="Arial" pitchFamily="34" charset="0"/>
              </a:rPr>
              <a:t>Ard</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Kerry is working actively on her dissertation.  She resides in Ann Arbor and can freely interact with CSF Headquarters as she wishes.</a:t>
            </a:r>
          </a:p>
          <a:p>
            <a:r>
              <a:rPr lang="en-US" dirty="0" smtClean="0"/>
              <a:t>The first slide that follows shows an excerpt of a press release about some of her work.</a:t>
            </a:r>
          </a:p>
          <a:p>
            <a:r>
              <a:rPr lang="en-US" dirty="0" smtClean="0"/>
              <a:t>The second slide that follows shows a connection to that work.</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d01.jpg"/>
          <p:cNvPicPr>
            <a:picLocks noChangeAspect="1"/>
          </p:cNvPicPr>
          <p:nvPr/>
        </p:nvPicPr>
        <p:blipFill>
          <a:blip r:embed="rId2" cstate="print"/>
          <a:stretch>
            <a:fillRect/>
          </a:stretch>
        </p:blipFill>
        <p:spPr>
          <a:xfrm>
            <a:off x="302172" y="0"/>
            <a:ext cx="8539655" cy="68580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8">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C000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668</TotalTime>
  <Words>3081</Words>
  <Application>Microsoft Office PowerPoint</Application>
  <PresentationFormat>On-screen Show (4:3)</PresentationFormat>
  <Paragraphs>152</Paragraphs>
  <Slides>36</Slides>
  <Notes>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Flow</vt:lpstr>
      <vt:lpstr>      CSF Intern Programme:  Honorary Interns Sandra L. Arlinghaus, Programme Director   Paid Interns Kris S. Oswalt, Programme Director  </vt:lpstr>
      <vt:lpstr>Mission:  Honorary Interns</vt:lpstr>
      <vt:lpstr> CSF Honorary and Paid Interns:   1995 to Present </vt:lpstr>
      <vt:lpstr>*Stacy Potthoff , Chicago, Illinois *John Toner, Brooklyn, NY *Haydee Izaguirre , Ann Arbor, Michigan *Candie Cassabalian Formson, Nice, France Jennifer Horton, Master’s Student, S.N.R.E. and U.T.E.P.; U.M. Emily Chi, Master’s Student, S.N.R.E. and U.T.E.P.; U.M. Kerry Ard, Ph.D. student, S.N.R.E. and Sociology, U.M. Allain Rasolofoson, M.P.H. Loma Linda Medical Center; Ph.D. student, S.N.R.E.; M.A. Math./C.S., E.M.U. Luci Y. Kim, Ph.D. Candidate, S.N.R.E.  Seung-Hoon Han, Ph.D. T.C.A.U.P.  Peter Vincent, M.S., S.N.R.E.; M.U.P. Makoto Noguchi, M.U.P.  Hyeyun Lee, M.U.P. Eun-Young Kim, Ph.D. Candidate U.T.E.P.  Ming-Hui Hsieh,  M. A. English, M.S.U., and M.A. Ed. U.M. Richard Wallace, Ph.D. Candidate, U.T.E.P.  Marc Schlossberg, Ph.D. U.T.E.P. Robin Saha, Ph.D. S.N.R.E. Seema Iyer, Ph.D., U.T.E.P. Tamana Nishiguchi, M.S. S.N.R.E.  Rosalyn Scaff, M.U.P. Richard Aishton, Ph.D. S.N.R.E. Astrid Hillers, M.S. in Engineering and S.N.R.E. Dan Jacobs, M.A. Ed.   S.N.R.E. = School of Natural Resources and Environment; University of Michigan (U.M.)  U.T.E.P. = Urban, Technological, and Environmental Planning; University of Michigan (U.M.)  T.C.A.U.P. = Taubman College of Architecture and Urban Planning; University of Michigan (U.M.)  M.U.P. = Master’s of Urban Planning (U.M.)                           * = Paid Intern </vt:lpstr>
      <vt:lpstr>Honorary Interns</vt:lpstr>
      <vt:lpstr>Jennifer Horton</vt:lpstr>
      <vt:lpstr>Emily Chi</vt:lpstr>
      <vt:lpstr>Kerry Ard</vt:lpstr>
      <vt:lpstr>PowerPoint Presentation</vt:lpstr>
      <vt:lpstr>PowerPoint Presentation</vt:lpstr>
      <vt:lpstr>Allain Rasolofoson</vt:lpstr>
      <vt:lpstr>Luci Y. Kim</vt:lpstr>
      <vt:lpstr>Seung-Hoon Han</vt:lpstr>
      <vt:lpstr>Peter Vincent</vt:lpstr>
      <vt:lpstr>PowerPoint Presentation</vt:lpstr>
      <vt:lpstr>Urban Planning</vt:lpstr>
      <vt:lpstr>Makoto Noguchi</vt:lpstr>
      <vt:lpstr>Hyeyun Lee </vt:lpstr>
      <vt:lpstr>Eun-Young Kim</vt:lpstr>
      <vt:lpstr>Interns at 1120 Hill Street</vt:lpstr>
      <vt:lpstr>Ming-Hui Hsieh</vt:lpstr>
      <vt:lpstr>Richard Wallace</vt:lpstr>
      <vt:lpstr>Marc Schlossberg</vt:lpstr>
      <vt:lpstr>Robin Saha</vt:lpstr>
      <vt:lpstr>Seema Iyer</vt:lpstr>
      <vt:lpstr>Tamana Nishiguchi</vt:lpstr>
      <vt:lpstr>Rosalyn Scaff</vt:lpstr>
      <vt:lpstr>Richard Aishton</vt:lpstr>
      <vt:lpstr>Astrid Hillers</vt:lpstr>
      <vt:lpstr>Dan Jacobs</vt:lpstr>
      <vt:lpstr>PowerPoint Presentation</vt:lpstr>
      <vt:lpstr>PowerPoint Presentation</vt:lpstr>
      <vt:lpstr>Others…</vt:lpstr>
      <vt:lpstr>Others…continued</vt:lpstr>
      <vt:lpstr>PowerPoint Presentation</vt:lpstr>
      <vt:lpstr>Others…continued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CSF Honorary Intern Programme</dc:title>
  <dc:creator>HP Authorized Customer</dc:creator>
  <cp:lastModifiedBy>Sandy Arlinghaus</cp:lastModifiedBy>
  <cp:revision>108</cp:revision>
  <dcterms:created xsi:type="dcterms:W3CDTF">2010-08-23T13:36:59Z</dcterms:created>
  <dcterms:modified xsi:type="dcterms:W3CDTF">2011-10-11T04:08:21Z</dcterms:modified>
</cp:coreProperties>
</file>